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8" r:id="rId3"/>
    <p:sldId id="262" r:id="rId4"/>
    <p:sldId id="263" r:id="rId5"/>
    <p:sldId id="284" r:id="rId6"/>
    <p:sldId id="264" r:id="rId7"/>
    <p:sldId id="285" r:id="rId8"/>
    <p:sldId id="286" r:id="rId9"/>
    <p:sldId id="281" r:id="rId10"/>
    <p:sldId id="287" r:id="rId11"/>
    <p:sldId id="282" r:id="rId12"/>
    <p:sldId id="283" r:id="rId13"/>
  </p:sldIdLst>
  <p:sldSz cx="12192000" cy="6858000"/>
  <p:notesSz cx="12192000" cy="6858000"/>
  <p:embeddedFontLst>
    <p:embeddedFont>
      <p:font typeface="Montserrat" pitchFamily="2" charset="0"/>
      <p:regular r:id="rId14"/>
      <p:bold r:id="rId15"/>
      <p:italic r:id="rId16"/>
      <p:boldItalic r:id="rId17"/>
    </p:embeddedFont>
    <p:embeddedFont>
      <p:font typeface="Montserrat SemiBold" panose="020F0502020204030204" pitchFamily="34" charset="0"/>
      <p:regular r:id="rId18"/>
      <p:bold r:id="rId19"/>
      <p:italic r:id="rId20"/>
      <p:boldItalic r:id="rId21"/>
    </p:embeddedFont>
  </p:embeddedFontLst>
  <p:defaultText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p15:clr>
            <a:srgbClr val="A4A3A4"/>
          </p15:clr>
        </p15:guide>
        <p15:guide id="2" pos="3863">
          <p15:clr>
            <a:srgbClr val="A4A3A4"/>
          </p15:clr>
        </p15:guide>
        <p15:guide id="3" orient="horz" pos="12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3FDE45-AF77-4B5C-9715-49D594BDF05E}">
  <a:tblStyle styleId="{0E3FDE45-AF77-4B5C-9715-49D594BDF05E}" styleName="Светлый стиль 1 — акцент 2">
    <a:wholeTbl>
      <a:tcTxStyle>
        <a:fontRef idx="minor">
          <a:srgbClr val="000000"/>
        </a:fontRef>
        <a:schemeClr val="tx1"/>
      </a:tcTxStyle>
      <a:tcStyle>
        <a:tcBdr>
          <a:left>
            <a:ln w="12700">
              <a:noFill/>
            </a:ln>
          </a:left>
          <a:right>
            <a:ln w="12700">
              <a:noFill/>
            </a:ln>
          </a:right>
          <a:top>
            <a:ln w="12700">
              <a:solidFill>
                <a:schemeClr val="accent2"/>
              </a:solidFill>
            </a:ln>
          </a:top>
          <a:bottom>
            <a:ln w="12700">
              <a:solidFill>
                <a:schemeClr val="accent2"/>
              </a:solidFill>
            </a:ln>
          </a:bottom>
          <a:insideH>
            <a:ln w="12700">
              <a:noFill/>
            </a:ln>
          </a:insideH>
          <a:insideV>
            <a:ln w="12700">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fill>
          <a:solidFill>
            <a:schemeClr val="accent2">
              <a:alpha val="20000"/>
            </a:schemeClr>
          </a:solidFill>
        </a:fill>
      </a:tcStyle>
    </a:band2V>
    <a:lastCol>
      <a:tcStyle>
        <a:tcBdr/>
      </a:tcStyle>
    </a:lastCol>
    <a:firstCol>
      <a:tcStyle>
        <a:tcBdr/>
      </a:tcStyle>
    </a:firstCol>
    <a:lastRow>
      <a:tcStyle>
        <a:tcBdr>
          <a:top>
            <a:ln w="12700">
              <a:solidFill>
                <a:schemeClr val="accent2"/>
              </a:solidFill>
            </a:ln>
          </a:top>
        </a:tcBdr>
        <a:fill>
          <a:noFill/>
        </a:fill>
      </a:tcStyle>
    </a:lastRow>
    <a:seCell>
      <a:tcStyle>
        <a:tcBdr/>
      </a:tcStyle>
    </a:seCell>
    <a:swCell>
      <a:tcStyle>
        <a:tcBdr/>
      </a:tcStyle>
    </a:swCell>
    <a:firstRow>
      <a:tcStyle>
        <a:tcBdr>
          <a:bottom>
            <a:ln w="12700">
              <a:solidFill>
                <a:schemeClr val="accent2"/>
              </a:solidFill>
            </a:ln>
          </a:bottom>
        </a:tcBdr>
        <a:fill>
          <a:noFill/>
        </a:fill>
      </a:tcStyle>
    </a:firstRow>
    <a:neCell>
      <a:tcStyle>
        <a:tcBdr/>
      </a:tcStyle>
    </a:neCell>
    <a:nwCell>
      <a:tcStyle>
        <a:tcBdr/>
      </a:tcStyle>
    </a:nwCell>
  </a:tblStyle>
  <a:tblStyle styleId="{7E9639D4-E3E2-4D34-9284-5A2195B3D0D7}" styleName="Светлый стиль 2">
    <a:wholeTbl>
      <a:tcTxStyle>
        <a:fontRef idx="minor">
          <a:srgbClr val="000000"/>
        </a:fontRef>
        <a:schemeClr val="tx1"/>
      </a:tcTxStyle>
      <a:tcStyle>
        <a:tcBdr>
          <a:left>
            <a:lnRef idx="1">
              <a:schemeClr val="tx1"/>
            </a:lnRef>
          </a:left>
          <a:right>
            <a:lnRef idx="1">
              <a:schemeClr val="tx1"/>
            </a:lnRef>
          </a:right>
          <a:top>
            <a:lnRef idx="1">
              <a:schemeClr val="tx1"/>
            </a:lnRef>
          </a:top>
          <a:bottom>
            <a:lnRef idx="1">
              <a:schemeClr val="tx1"/>
            </a:lnRef>
          </a:bottom>
          <a:insideH>
            <a:ln w="12700">
              <a:noFill/>
            </a:ln>
          </a:insideH>
          <a:insideV>
            <a:ln w="12700">
              <a:noFill/>
            </a:ln>
          </a:insideV>
        </a:tcBdr>
        <a:fill>
          <a:noFill/>
        </a:fill>
      </a:tcStyle>
    </a:wholeTbl>
    <a:band1H>
      <a:tcStyle>
        <a:tcBdr>
          <a:top>
            <a:lnRef idx="1">
              <a:schemeClr val="tx1"/>
            </a:lnRef>
          </a:top>
          <a:bottom>
            <a:lnRef idx="1">
              <a:schemeClr val="tx1"/>
            </a:lnRef>
          </a:bottom>
        </a:tcBdr>
      </a:tcStyle>
    </a:band1H>
    <a:band2H>
      <a:tcStyle>
        <a:tcBdr/>
      </a:tcStyle>
    </a:band2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Style>
        <a:tcBdr/>
      </a:tcStyle>
    </a:lastCol>
    <a:firstCol>
      <a:tcStyle>
        <a:tcBdr/>
      </a:tcStyle>
    </a:firstCol>
    <a:lastRow>
      <a:tcStyle>
        <a:tcBdr>
          <a:top>
            <a:ln w="50800">
              <a:solidFill>
                <a:schemeClr val="tx1"/>
              </a:solidFill>
            </a:ln>
          </a:top>
        </a:tcBdr>
      </a:tcStyle>
    </a:lastRow>
    <a:seCell>
      <a:tcStyle>
        <a:tcBdr/>
      </a:tcStyle>
    </a:seCell>
    <a:swCell>
      <a:tcStyle>
        <a:tcBdr/>
      </a:tcStyle>
    </a:swCell>
    <a:firstRow>
      <a:tcTxStyle b="on">
        <a:fontRef idx="minor">
          <a:srgbClr val="000000"/>
        </a:fontRef>
        <a:schemeClr val="bg1"/>
      </a:tcTxStyle>
      <a:tcStyle>
        <a:tcBdr/>
        <a:fillRef idx="1">
          <a:schemeClr val="tx1"/>
        </a:fillRef>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3"/>
  </p:normalViewPr>
  <p:slideViewPr>
    <p:cSldViewPr snapToGrid="0" showGuides="1">
      <p:cViewPr varScale="1">
        <p:scale>
          <a:sx n="115" d="100"/>
          <a:sy n="115" d="100"/>
        </p:scale>
        <p:origin x="1016" y="208"/>
      </p:cViewPr>
      <p:guideLst>
        <p:guide orient="horz" pos="4088"/>
        <p:guide pos="3863"/>
        <p:guide orient="horz" pos="12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spTree>
      <p:nvGrpSpPr>
        <p:cNvPr id="1" name=""/>
        <p:cNvGrpSpPr/>
        <p:nvPr/>
      </p:nvGrpSpPr>
      <p:grpSpPr bwMode="auto">
        <a:xfrm>
          <a:off x="0" y="0"/>
          <a:ext cx="0" cy="0"/>
          <a:chOff x="0" y="0"/>
          <a:chExt cx="0" cy="0"/>
        </a:xfrm>
      </p:grpSpPr>
      <p:pic>
        <p:nvPicPr>
          <p:cNvPr id="12" name="Рисунок 11"/>
          <p:cNvPicPr>
            <a:picLocks noChangeAspect="1"/>
          </p:cNvPicPr>
          <p:nvPr userDrawn="1"/>
        </p:nvPicPr>
        <p:blipFill>
          <a:blip r:embed="rId2"/>
          <a:srcRect t="2573" b="2572"/>
          <a:stretch/>
        </p:blipFill>
        <p:spPr bwMode="auto">
          <a:xfrm>
            <a:off x="-35560" y="-31900"/>
            <a:ext cx="3650615" cy="6925460"/>
          </a:xfrm>
          <a:prstGeom prst="rect">
            <a:avLst/>
          </a:prstGeom>
        </p:spPr>
      </p:pic>
      <p:sp>
        <p:nvSpPr>
          <p:cNvPr id="13" name="Прямоугольник 12"/>
          <p:cNvSpPr/>
          <p:nvPr userDrawn="1"/>
        </p:nvSpPr>
        <p:spPr bwMode="auto">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35" name="Текст 34"/>
          <p:cNvSpPr>
            <a:spLocks noGrp="1"/>
          </p:cNvSpPr>
          <p:nvPr>
            <p:ph type="body" sz="quarter" idx="12" hasCustomPrompt="1"/>
          </p:nvPr>
        </p:nvSpPr>
        <p:spPr bwMode="auto">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defRPr/>
            </a:pPr>
            <a:r>
              <a:rPr lang="ru-RU"/>
              <a:t>Поле для дополнительной информации (16</a:t>
            </a:r>
            <a:r>
              <a:rPr lang="en-US"/>
              <a:t>pt</a:t>
            </a:r>
            <a:r>
              <a:rPr lang="ru-RU"/>
              <a:t>)</a:t>
            </a:r>
            <a:br>
              <a:rPr lang="ru-RU"/>
            </a:br>
            <a:r>
              <a:rPr lang="ru-RU"/>
              <a:t>(пример: Фамилия Имя Отчество; Должность; Место проведения)</a:t>
            </a:r>
            <a:endParaRPr/>
          </a:p>
        </p:txBody>
      </p:sp>
      <p:sp>
        <p:nvSpPr>
          <p:cNvPr id="40" name="Текст 39"/>
          <p:cNvSpPr>
            <a:spLocks noGrp="1"/>
          </p:cNvSpPr>
          <p:nvPr>
            <p:ph type="body" sz="quarter" idx="13" hasCustomPrompt="1"/>
          </p:nvPr>
        </p:nvSpPr>
        <p:spPr bwMode="auto">
          <a:xfrm>
            <a:off x="3800791" y="4003199"/>
            <a:ext cx="8050849" cy="1655762"/>
          </a:xfrm>
        </p:spPr>
        <p:txBody>
          <a:bodyPr/>
          <a:lstStyle>
            <a:lvl1pPr marL="0" indent="0">
              <a:buNone/>
              <a:defRPr sz="2400"/>
            </a:lvl1pPr>
          </a:lstStyle>
          <a:p>
            <a:pPr marL="0" marR="0" lvl="0" indent="0" algn="l" defTabSz="914400">
              <a:lnSpc>
                <a:spcPct val="90000"/>
              </a:lnSpc>
              <a:spcBef>
                <a:spcPts val="1000"/>
              </a:spcBef>
              <a:spcAft>
                <a:spcPts val="0"/>
              </a:spcAft>
              <a:buClrTx/>
              <a:buSzTx/>
              <a:buFont typeface="Arial"/>
              <a:buNone/>
              <a:defRPr/>
            </a:pPr>
            <a:r>
              <a:rPr lang="ru-RU">
                <a:latin typeface="Montserrat"/>
              </a:rPr>
              <a:t>Если информации много, то</a:t>
            </a:r>
            <a:r>
              <a:rPr lang="en-US">
                <a:latin typeface="Montserrat"/>
              </a:rPr>
              <a:t> </a:t>
            </a:r>
            <a:r>
              <a:rPr lang="ru-RU">
                <a:latin typeface="Montserrat"/>
              </a:rPr>
              <a:t>рекомендуется </a:t>
            </a:r>
            <a:r>
              <a:rPr lang="en-US">
                <a:latin typeface="Montserrat"/>
              </a:rPr>
              <a:t> </a:t>
            </a:r>
            <a:r>
              <a:rPr lang="ru-RU">
                <a:latin typeface="Montserrat"/>
              </a:rPr>
              <a:t> использовать подзаголовок (24</a:t>
            </a:r>
            <a:r>
              <a:rPr lang="en-US">
                <a:latin typeface="Montserrat"/>
              </a:rPr>
              <a:t>pt</a:t>
            </a:r>
            <a:r>
              <a:rPr lang="ru-RU">
                <a:latin typeface="Montserrat"/>
              </a:rPr>
              <a:t>)</a:t>
            </a:r>
            <a:endParaRPr/>
          </a:p>
          <a:p>
            <a:pPr lvl="0">
              <a:defRPr/>
            </a:pPr>
            <a:endParaRPr lang="ru-RU"/>
          </a:p>
        </p:txBody>
      </p:sp>
      <p:sp>
        <p:nvSpPr>
          <p:cNvPr id="42" name="Текст 41"/>
          <p:cNvSpPr>
            <a:spLocks noGrp="1"/>
          </p:cNvSpPr>
          <p:nvPr>
            <p:ph type="body" sz="quarter" idx="14" hasCustomPrompt="1"/>
          </p:nvPr>
        </p:nvSpPr>
        <p:spPr bwMode="auto">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a:lnSpc>
                <a:spcPct val="90000"/>
              </a:lnSpc>
              <a:spcBef>
                <a:spcPts val="1000"/>
              </a:spcBef>
              <a:spcAft>
                <a:spcPts val="0"/>
              </a:spcAft>
              <a:buClrTx/>
              <a:buSzTx/>
              <a:buFont typeface="Arial"/>
              <a:buNone/>
              <a:defRPr/>
            </a:pPr>
            <a:r>
              <a:rPr lang="ru-RU"/>
              <a:t>Дата (хх.хх.хххх г.)</a:t>
            </a:r>
            <a:endParaRPr/>
          </a:p>
        </p:txBody>
      </p:sp>
      <p:sp>
        <p:nvSpPr>
          <p:cNvPr id="47" name="Заголовок 46"/>
          <p:cNvSpPr>
            <a:spLocks noGrp="1"/>
          </p:cNvSpPr>
          <p:nvPr>
            <p:ph type="title" hasCustomPrompt="1"/>
          </p:nvPr>
        </p:nvSpPr>
        <p:spPr bwMode="auto">
          <a:xfrm>
            <a:off x="3806188" y="1396366"/>
            <a:ext cx="8045451" cy="2032634"/>
          </a:xfrm>
        </p:spPr>
        <p:txBody>
          <a:bodyPr/>
          <a:lstStyle>
            <a:lvl1pPr>
              <a:defRPr sz="4000" b="0">
                <a:latin typeface="Montserrat SemiBold"/>
              </a:defRPr>
            </a:lvl1pPr>
          </a:lstStyle>
          <a:p>
            <a:pPr>
              <a:defRPr/>
            </a:pPr>
            <a:r>
              <a:rPr lang="ru-RU" sz="4000">
                <a:latin typeface="Montserrat"/>
              </a:rPr>
              <a:t>Название презентации может быть набрано </a:t>
            </a:r>
            <a:br>
              <a:rPr lang="ru-RU" sz="4000">
                <a:latin typeface="Montserrat"/>
              </a:rPr>
            </a:br>
            <a:r>
              <a:rPr lang="ru-RU" sz="4000">
                <a:latin typeface="Montserrat"/>
              </a:rPr>
              <a:t>в две или три строки</a:t>
            </a:r>
            <a:r>
              <a:rPr lang="en-US" sz="4000">
                <a:latin typeface="Montserrat"/>
              </a:rPr>
              <a:t> (</a:t>
            </a:r>
            <a:r>
              <a:rPr lang="ru-RU" sz="4000">
                <a:latin typeface="Montserrat"/>
              </a:rPr>
              <a:t>40</a:t>
            </a:r>
            <a:r>
              <a:rPr lang="en-US" sz="4000">
                <a:latin typeface="Montserrat"/>
              </a:rPr>
              <a:t>pt)</a:t>
            </a:r>
            <a:endParaRPr lang="ru-RU"/>
          </a:p>
        </p:txBody>
      </p:sp>
      <p:pic>
        <p:nvPicPr>
          <p:cNvPr id="9" name="Рисунок 8"/>
          <p:cNvPicPr>
            <a:picLocks noChangeAspect="1"/>
          </p:cNvPicPr>
          <p:nvPr userDrawn="1"/>
        </p:nvPicPr>
        <p:blipFill>
          <a:blip r:embed="rId3"/>
          <a:stretch/>
        </p:blipFill>
        <p:spPr bwMode="auto">
          <a:xfrm>
            <a:off x="697047" y="404842"/>
            <a:ext cx="2185400" cy="6733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6375" cy="365125"/>
          </a:xfrm>
        </p:spPr>
        <p:txBody>
          <a:bodyPr/>
          <a:lstStyle/>
          <a:p>
            <a:pPr>
              <a:defRPr/>
            </a:pPr>
            <a:fld id="{56DCE2C9-06B9-4058-BEBD-6FDE8D61F8A0}" type="slidenum">
              <a:rPr lang="ru-RU"/>
              <a:t>‹#›</a:t>
            </a:fld>
            <a:endParaRPr lang="ru-RU"/>
          </a:p>
        </p:txBody>
      </p:sp>
      <p:sp>
        <p:nvSpPr>
          <p:cNvPr id="15" name="Текст 14"/>
          <p:cNvSpPr>
            <a:spLocks noGrp="1"/>
          </p:cNvSpPr>
          <p:nvPr>
            <p:ph type="body" sz="quarter" idx="14" hasCustomPrompt="1"/>
          </p:nvPr>
        </p:nvSpPr>
        <p:spPr bwMode="auto">
          <a:xfrm>
            <a:off x="479424" y="1922465"/>
            <a:ext cx="5616576" cy="729294"/>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графика может быть набрано в две или три строки</a:t>
            </a:r>
            <a:r>
              <a:rPr lang="ru-RU" sz="1600">
                <a:latin typeface="Montserrat"/>
              </a:rPr>
              <a:t> </a:t>
            </a:r>
            <a:r>
              <a:rPr lang="ru-RU"/>
              <a:t>(16</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33" name="Диаграмма 32"/>
          <p:cNvSpPr>
            <a:spLocks noGrp="1"/>
          </p:cNvSpPr>
          <p:nvPr>
            <p:ph type="chart" sz="quarter" idx="19" hasCustomPrompt="1"/>
          </p:nvPr>
        </p:nvSpPr>
        <p:spPr bwMode="auto">
          <a:xfrm>
            <a:off x="6356350" y="1923100"/>
            <a:ext cx="5353050" cy="4249100"/>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4" name="Текст 21"/>
          <p:cNvSpPr>
            <a:spLocks noGrp="1"/>
          </p:cNvSpPr>
          <p:nvPr>
            <p:ph type="body" sz="quarter" idx="19" hasCustomPrompt="1"/>
          </p:nvPr>
        </p:nvSpPr>
        <p:spPr bwMode="auto">
          <a:xfrm>
            <a:off x="6280470"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Диаграмма 32"/>
          <p:cNvSpPr>
            <a:spLocks noGrp="1"/>
          </p:cNvSpPr>
          <p:nvPr>
            <p:ph type="chart" sz="quarter" idx="22" hasCustomPrompt="1"/>
          </p:nvPr>
        </p:nvSpPr>
        <p:spPr bwMode="auto">
          <a:xfrm>
            <a:off x="482600" y="1746941"/>
            <a:ext cx="5430519"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2" name="Диаграмма 32"/>
          <p:cNvSpPr>
            <a:spLocks noGrp="1"/>
          </p:cNvSpPr>
          <p:nvPr>
            <p:ph type="chart" sz="quarter" idx="23" hasCustomPrompt="1"/>
          </p:nvPr>
        </p:nvSpPr>
        <p:spPr bwMode="auto">
          <a:xfrm>
            <a:off x="6275704" y="1746941"/>
            <a:ext cx="5433695"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Текст 3"/>
          <p:cNvSpPr>
            <a:spLocks noGrp="1"/>
          </p:cNvSpPr>
          <p:nvPr>
            <p:ph type="body" sz="quarter" idx="24"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6" name="Текст 21"/>
          <p:cNvSpPr>
            <a:spLocks noGrp="1"/>
          </p:cNvSpPr>
          <p:nvPr>
            <p:ph type="body" sz="quarter" idx="21" hasCustomPrompt="1"/>
          </p:nvPr>
        </p:nvSpPr>
        <p:spPr bwMode="auto">
          <a:xfrm>
            <a:off x="8153399" y="1705608"/>
            <a:ext cx="3544246" cy="45326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endParaRPr/>
          </a:p>
        </p:txBody>
      </p:sp>
      <p:sp>
        <p:nvSpPr>
          <p:cNvPr id="12" name="Диаграмма 32"/>
          <p:cNvSpPr>
            <a:spLocks noGrp="1"/>
          </p:cNvSpPr>
          <p:nvPr>
            <p:ph type="chart" sz="quarter" idx="22" hasCustomPrompt="1"/>
          </p:nvPr>
        </p:nvSpPr>
        <p:spPr bwMode="auto">
          <a:xfrm>
            <a:off x="479425"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21"/>
          <p:cNvSpPr>
            <a:spLocks noGrp="1"/>
          </p:cNvSpPr>
          <p:nvPr>
            <p:ph type="body" sz="quarter" idx="24" hasCustomPrompt="1"/>
          </p:nvPr>
        </p:nvSpPr>
        <p:spPr bwMode="auto">
          <a:xfrm>
            <a:off x="479425" y="5296534"/>
            <a:ext cx="3544245"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6" name="Текст 21"/>
          <p:cNvSpPr>
            <a:spLocks noGrp="1"/>
          </p:cNvSpPr>
          <p:nvPr>
            <p:ph type="body" sz="quarter" idx="25" hasCustomPrompt="1"/>
          </p:nvPr>
        </p:nvSpPr>
        <p:spPr bwMode="auto">
          <a:xfrm>
            <a:off x="4316412" y="5290183"/>
            <a:ext cx="3544247"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2" name="Диаграмма 32"/>
          <p:cNvSpPr>
            <a:spLocks noGrp="1"/>
          </p:cNvSpPr>
          <p:nvPr>
            <p:ph type="chart" sz="quarter" idx="22" hasCustomPrompt="1"/>
          </p:nvPr>
        </p:nvSpPr>
        <p:spPr bwMode="auto">
          <a:xfrm>
            <a:off x="479425"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5" name="Диаграмма 32"/>
          <p:cNvSpPr>
            <a:spLocks noGrp="1"/>
          </p:cNvSpPr>
          <p:nvPr>
            <p:ph type="chart" sz="quarter" idx="24" hasCustomPrompt="1"/>
          </p:nvPr>
        </p:nvSpPr>
        <p:spPr bwMode="auto">
          <a:xfrm>
            <a:off x="8153399"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6" name="Текст 3"/>
          <p:cNvSpPr>
            <a:spLocks noGrp="1"/>
          </p:cNvSpPr>
          <p:nvPr>
            <p:ph type="body" sz="quarter" idx="25"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21"/>
          <p:cNvSpPr>
            <a:spLocks noGrp="1"/>
          </p:cNvSpPr>
          <p:nvPr>
            <p:ph type="body" sz="quarter" idx="27" hasCustomPrompt="1"/>
          </p:nvPr>
        </p:nvSpPr>
        <p:spPr bwMode="auto">
          <a:xfrm>
            <a:off x="482600"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7" name="Текст 21"/>
          <p:cNvSpPr>
            <a:spLocks noGrp="1"/>
          </p:cNvSpPr>
          <p:nvPr>
            <p:ph type="body" sz="quarter" idx="28" hasCustomPrompt="1"/>
          </p:nvPr>
        </p:nvSpPr>
        <p:spPr bwMode="auto">
          <a:xfrm>
            <a:off x="482600"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18" name="Текст 21"/>
          <p:cNvSpPr>
            <a:spLocks noGrp="1"/>
          </p:cNvSpPr>
          <p:nvPr>
            <p:ph type="body" sz="quarter" idx="29" hasCustomPrompt="1"/>
          </p:nvPr>
        </p:nvSpPr>
        <p:spPr bwMode="auto">
          <a:xfrm>
            <a:off x="4327052"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9" name="Текст 21"/>
          <p:cNvSpPr>
            <a:spLocks noGrp="1"/>
          </p:cNvSpPr>
          <p:nvPr>
            <p:ph type="body" sz="quarter" idx="30" hasCustomPrompt="1"/>
          </p:nvPr>
        </p:nvSpPr>
        <p:spPr bwMode="auto">
          <a:xfrm>
            <a:off x="4327051"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20" name="Текст 21"/>
          <p:cNvSpPr>
            <a:spLocks noGrp="1"/>
          </p:cNvSpPr>
          <p:nvPr>
            <p:ph type="body" sz="quarter" idx="31" hasCustomPrompt="1"/>
          </p:nvPr>
        </p:nvSpPr>
        <p:spPr bwMode="auto">
          <a:xfrm>
            <a:off x="8168328"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21" name="Текст 21"/>
          <p:cNvSpPr>
            <a:spLocks noGrp="1"/>
          </p:cNvSpPr>
          <p:nvPr>
            <p:ph type="body" sz="quarter" idx="32" hasCustomPrompt="1"/>
          </p:nvPr>
        </p:nvSpPr>
        <p:spPr bwMode="auto">
          <a:xfrm>
            <a:off x="8168327"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23"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828799"/>
            <a:ext cx="3544247"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4" name="Текст 21"/>
          <p:cNvSpPr>
            <a:spLocks noGrp="1"/>
          </p:cNvSpPr>
          <p:nvPr>
            <p:ph type="body" sz="quarter" idx="19" hasCustomPrompt="1"/>
          </p:nvPr>
        </p:nvSpPr>
        <p:spPr bwMode="auto">
          <a:xfrm>
            <a:off x="4316412" y="1828637"/>
            <a:ext cx="3544249" cy="440452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6" name="Текст 21"/>
          <p:cNvSpPr>
            <a:spLocks noGrp="1"/>
          </p:cNvSpPr>
          <p:nvPr>
            <p:ph type="body" sz="quarter" idx="21" hasCustomPrompt="1"/>
          </p:nvPr>
        </p:nvSpPr>
        <p:spPr bwMode="auto">
          <a:xfrm>
            <a:off x="8153399" y="1828799"/>
            <a:ext cx="3556000"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738315"/>
            <a:ext cx="11233150" cy="4499924"/>
          </a:xfrm>
        </p:spPr>
        <p:txBody>
          <a:bodyPr numCol="3" spcCol="360000"/>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a:b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8"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2" name="Текст 21"/>
          <p:cNvSpPr>
            <a:spLocks noGrp="1"/>
          </p:cNvSpPr>
          <p:nvPr>
            <p:ph type="body" sz="quarter" idx="21" hasCustomPrompt="1"/>
          </p:nvPr>
        </p:nvSpPr>
        <p:spPr bwMode="auto">
          <a:xfrm>
            <a:off x="8255479" y="2440089"/>
            <a:ext cx="3457096" cy="3123949"/>
          </a:xfrm>
        </p:spPr>
        <p:txBody>
          <a:bodyPr/>
          <a:lstStyle>
            <a:lvl1pPr algn="l">
              <a:defRPr sz="1200" b="0">
                <a:latin typeface="+mn-lt"/>
              </a:defRPr>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(12pt). Несколько рекомендаций для описания таблицы:</a:t>
            </a:r>
            <a:br>
              <a:rPr lang="ru-RU"/>
            </a:br>
            <a:r>
              <a:rPr lang="ru-RU"/>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a:br>
            <a:r>
              <a:rPr lang="ru-RU"/>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a:br>
            <a:r>
              <a:rPr lang="ru-RU"/>
              <a:t>3. Используйте ясный и простой язык, чтобы ваше описание было понятно всем пользователям.</a:t>
            </a:r>
            <a:endParaRPr/>
          </a:p>
          <a:p>
            <a:pPr marL="0" marR="0" lvl="0" indent="0" algn="just" defTabSz="914400">
              <a:lnSpc>
                <a:spcPct val="90000"/>
              </a:lnSpc>
              <a:spcBef>
                <a:spcPts val="1000"/>
              </a:spcBef>
              <a:spcAft>
                <a:spcPts val="0"/>
              </a:spcAft>
              <a:buClrTx/>
              <a:buSzTx/>
              <a:buFontTx/>
              <a:buNone/>
              <a:defRPr/>
            </a:pPr>
            <a:endParaRPr lang="ru-RU"/>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7673975" cy="3123949"/>
          </a:xfrm>
        </p:spPr>
        <p:txBody>
          <a:bodyPr anchor="ctr"/>
          <a:lstStyle>
            <a:lvl1pPr algn="ctr">
              <a:defRPr/>
            </a:lvl1pPr>
          </a:lstStyle>
          <a:p>
            <a:pPr>
              <a:defRPr/>
            </a:pPr>
            <a:r>
              <a:rPr lang="ru-RU"/>
              <a:t>Таблица</a:t>
            </a:r>
            <a:endParaRPr/>
          </a:p>
        </p:txBody>
      </p:sp>
      <p:sp>
        <p:nvSpPr>
          <p:cNvPr id="15"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2">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11228385" cy="3123949"/>
          </a:xfrm>
        </p:spPr>
        <p:txBody>
          <a:bodyPr anchor="ctr"/>
          <a:lstStyle>
            <a:lvl1pPr algn="ctr">
              <a:defRPr/>
            </a:lvl1pPr>
          </a:lstStyle>
          <a:p>
            <a:pPr>
              <a:defRPr/>
            </a:pPr>
            <a:r>
              <a:rPr lang="ru-RU"/>
              <a:t>Таблица</a:t>
            </a:r>
            <a:endParaRPr/>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a:xfrm>
            <a:off x="479424" y="6356350"/>
            <a:ext cx="7673976" cy="365125"/>
          </a:xfrm>
        </p:spPr>
        <p:txBody>
          <a:bodyPr/>
          <a:lstStyle>
            <a:lvl1pPr algn="l">
              <a:defRPr/>
            </a:lvl1p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524375" y="1798320"/>
            <a:ext cx="7185025"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38925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6" y="2763520"/>
            <a:ext cx="389255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6" y="5603240"/>
            <a:ext cx="3892550"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4"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МТУСИ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6309042" y="1798320"/>
            <a:ext cx="5400358"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5616576" cy="853440"/>
          </a:xfrm>
        </p:spPr>
        <p:txBody>
          <a:bodyPr>
            <a:noAutofit/>
          </a:bodyPr>
          <a:lstStyle>
            <a:lvl1pPr algn="l">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7781926" y="1798320"/>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3" y="1798320"/>
            <a:ext cx="70548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7054850"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7054849"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9" name="Рисунок 12"/>
          <p:cNvSpPr>
            <a:spLocks noGrp="1"/>
          </p:cNvSpPr>
          <p:nvPr>
            <p:ph type="pic" sz="quarter" idx="19" hasCustomPrompt="1"/>
          </p:nvPr>
        </p:nvSpPr>
        <p:spPr bwMode="auto">
          <a:xfrm>
            <a:off x="7781926" y="4057332"/>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5"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3" name="Рисунок 12"/>
          <p:cNvSpPr>
            <a:spLocks noGrp="1"/>
          </p:cNvSpPr>
          <p:nvPr>
            <p:ph type="pic" sz="quarter" idx="18" hasCustomPrompt="1"/>
          </p:nvPr>
        </p:nvSpPr>
        <p:spPr bwMode="auto">
          <a:xfrm>
            <a:off x="6280470"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6280470"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5">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3544247"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p:txBody>
      </p:sp>
      <p:sp>
        <p:nvSpPr>
          <p:cNvPr id="3" name="Рисунок 12"/>
          <p:cNvSpPr>
            <a:spLocks noGrp="1"/>
          </p:cNvSpPr>
          <p:nvPr>
            <p:ph type="pic" sz="quarter" idx="18" hasCustomPrompt="1"/>
          </p:nvPr>
        </p:nvSpPr>
        <p:spPr bwMode="auto">
          <a:xfrm>
            <a:off x="4316413"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3510280"/>
            <a:ext cx="3544249"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5" name="Рисунок 12"/>
          <p:cNvSpPr>
            <a:spLocks noGrp="1"/>
          </p:cNvSpPr>
          <p:nvPr>
            <p:ph type="pic" sz="quarter" idx="20" hasCustomPrompt="1"/>
          </p:nvPr>
        </p:nvSpPr>
        <p:spPr bwMode="auto">
          <a:xfrm>
            <a:off x="8153399"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3510280"/>
            <a:ext cx="355600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6">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3" name="Рисунок 12"/>
          <p:cNvSpPr>
            <a:spLocks noGrp="1"/>
          </p:cNvSpPr>
          <p:nvPr>
            <p:ph type="pic" sz="quarter" idx="18" hasCustomPrompt="1"/>
          </p:nvPr>
        </p:nvSpPr>
        <p:spPr bwMode="auto">
          <a:xfrm>
            <a:off x="4316413"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5" name="Рисунок 12"/>
          <p:cNvSpPr>
            <a:spLocks noGrp="1"/>
          </p:cNvSpPr>
          <p:nvPr>
            <p:ph type="pic" sz="quarter" idx="20" hasCustomPrompt="1"/>
          </p:nvPr>
        </p:nvSpPr>
        <p:spPr bwMode="auto">
          <a:xfrm>
            <a:off x="8153399" y="1686558"/>
            <a:ext cx="3544250" cy="271875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7">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2" name="Рисунок 12"/>
          <p:cNvSpPr>
            <a:spLocks noGrp="1"/>
          </p:cNvSpPr>
          <p:nvPr>
            <p:ph type="pic" sz="quarter" idx="22" hasCustomPrompt="1"/>
          </p:nvPr>
        </p:nvSpPr>
        <p:spPr bwMode="auto">
          <a:xfrm>
            <a:off x="479426"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4" name="Рисунок 12"/>
          <p:cNvSpPr>
            <a:spLocks noGrp="1"/>
          </p:cNvSpPr>
          <p:nvPr>
            <p:ph type="pic" sz="quarter" idx="23" hasCustomPrompt="1"/>
          </p:nvPr>
        </p:nvSpPr>
        <p:spPr bwMode="auto">
          <a:xfrm>
            <a:off x="4323875"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Рисунок 12"/>
          <p:cNvSpPr>
            <a:spLocks noGrp="1"/>
          </p:cNvSpPr>
          <p:nvPr>
            <p:ph type="pic" sz="quarter" idx="24" hasCustomPrompt="1"/>
          </p:nvPr>
        </p:nvSpPr>
        <p:spPr bwMode="auto">
          <a:xfrm>
            <a:off x="4323875"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Рисунок 12"/>
          <p:cNvSpPr>
            <a:spLocks noGrp="1"/>
          </p:cNvSpPr>
          <p:nvPr>
            <p:ph type="pic" sz="quarter" idx="25" hasCustomPrompt="1"/>
          </p:nvPr>
        </p:nvSpPr>
        <p:spPr bwMode="auto">
          <a:xfrm>
            <a:off x="8165150"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7" name="Рисунок 12"/>
          <p:cNvSpPr>
            <a:spLocks noGrp="1"/>
          </p:cNvSpPr>
          <p:nvPr>
            <p:ph type="pic" sz="quarter" idx="26" hasCustomPrompt="1"/>
          </p:nvPr>
        </p:nvSpPr>
        <p:spPr bwMode="auto">
          <a:xfrm>
            <a:off x="8165150"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9"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МТУСИ_Иллюстрация процесса">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3" y="2735265"/>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5" name="Текст 14"/>
          <p:cNvSpPr>
            <a:spLocks noGrp="1"/>
          </p:cNvSpPr>
          <p:nvPr>
            <p:ph type="body" sz="quarter" idx="14" hasCustomPrompt="1"/>
          </p:nvPr>
        </p:nvSpPr>
        <p:spPr bwMode="auto">
          <a:xfrm>
            <a:off x="479423" y="1798320"/>
            <a:ext cx="11233152"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1971675" y="2735266"/>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24" name="Текст 23"/>
          <p:cNvSpPr>
            <a:spLocks noGrp="1"/>
          </p:cNvSpPr>
          <p:nvPr>
            <p:ph type="body" sz="quarter" idx="18" hasCustomPrompt="1"/>
          </p:nvPr>
        </p:nvSpPr>
        <p:spPr bwMode="auto">
          <a:xfrm>
            <a:off x="479425" y="5603240"/>
            <a:ext cx="11229974"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Рисунок 12"/>
          <p:cNvSpPr>
            <a:spLocks noGrp="1"/>
          </p:cNvSpPr>
          <p:nvPr>
            <p:ph type="pic" sz="quarter" idx="19" hasCustomPrompt="1"/>
          </p:nvPr>
        </p:nvSpPr>
        <p:spPr bwMode="auto">
          <a:xfrm>
            <a:off x="479423" y="3702060"/>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4" name="Рисунок 12"/>
          <p:cNvSpPr>
            <a:spLocks noGrp="1"/>
          </p:cNvSpPr>
          <p:nvPr>
            <p:ph type="pic" sz="quarter" idx="20" hasCustomPrompt="1"/>
          </p:nvPr>
        </p:nvSpPr>
        <p:spPr bwMode="auto">
          <a:xfrm>
            <a:off x="479423" y="4638039"/>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7" name="Текст 21"/>
          <p:cNvSpPr>
            <a:spLocks noGrp="1"/>
          </p:cNvSpPr>
          <p:nvPr>
            <p:ph type="body" sz="quarter" idx="21" hasCustomPrompt="1"/>
          </p:nvPr>
        </p:nvSpPr>
        <p:spPr bwMode="auto">
          <a:xfrm>
            <a:off x="1971674" y="3699500"/>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8" name="Текст 21"/>
          <p:cNvSpPr>
            <a:spLocks noGrp="1"/>
          </p:cNvSpPr>
          <p:nvPr>
            <p:ph type="body" sz="quarter" idx="22" hasCustomPrompt="1"/>
          </p:nvPr>
        </p:nvSpPr>
        <p:spPr bwMode="auto">
          <a:xfrm>
            <a:off x="1971673" y="4636445"/>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9" name="Текст 3"/>
          <p:cNvSpPr>
            <a:spLocks noGrp="1"/>
          </p:cNvSpPr>
          <p:nvPr>
            <p:ph type="body" sz="quarter" idx="23"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pic>
        <p:nvPicPr>
          <p:cNvPr id="9" name="Рисунок 8"/>
          <p:cNvPicPr>
            <a:picLocks noChangeAspect="1"/>
          </p:cNvPicPr>
          <p:nvPr userDrawn="1"/>
        </p:nvPicPr>
        <p:blipFill>
          <a:blip r:embed="rId22"/>
          <a:stretch/>
        </p:blipFill>
        <p:spPr bwMode="auto">
          <a:xfrm>
            <a:off x="96520" y="0"/>
            <a:ext cx="12038470" cy="6771640"/>
          </a:xfrm>
          <a:prstGeom prst="rect">
            <a:avLst/>
          </a:prstGeom>
        </p:spPr>
      </p:pic>
      <p:pic>
        <p:nvPicPr>
          <p:cNvPr id="12" name="Рисунок 11"/>
          <p:cNvPicPr>
            <a:picLocks noChangeAspect="1"/>
          </p:cNvPicPr>
          <p:nvPr userDrawn="1"/>
        </p:nvPicPr>
        <p:blipFill>
          <a:blip r:embed="rId23"/>
          <a:stretch/>
        </p:blipFill>
        <p:spPr bwMode="auto">
          <a:xfrm>
            <a:off x="0" y="-20571"/>
            <a:ext cx="12192000" cy="606711"/>
          </a:xfrm>
          <a:prstGeom prst="rect">
            <a:avLst/>
          </a:prstGeom>
        </p:spPr>
      </p:pic>
      <p:sp>
        <p:nvSpPr>
          <p:cNvPr id="2" name="Заголовок 1"/>
          <p:cNvSpPr>
            <a:spLocks noGrp="1"/>
          </p:cNvSpPr>
          <p:nvPr>
            <p:ph type="title"/>
          </p:nvPr>
        </p:nvSpPr>
        <p:spPr bwMode="auto">
          <a:xfrm>
            <a:off x="952500" y="2425748"/>
            <a:ext cx="10899140" cy="1003252"/>
          </a:xfrm>
          <a:prstGeom prst="rect">
            <a:avLst/>
          </a:prstGeom>
        </p:spPr>
        <p:txBody>
          <a:bodyPr vert="horz" lIns="91440" tIns="45720" rIns="91440" bIns="45720" rtlCol="0" anchor="t">
            <a:noAutofit/>
          </a:bodyPr>
          <a:lstStyle/>
          <a:p>
            <a:pPr>
              <a:defRPr/>
            </a:pPr>
            <a:r>
              <a:rPr lang="ru-RU" sz="4400">
                <a:latin typeface="Montserrat"/>
              </a:rPr>
              <a:t>Название </a:t>
            </a:r>
            <a:r>
              <a:rPr lang="en-US" sz="4400">
                <a:latin typeface="Montserrat"/>
              </a:rPr>
              <a:t>(</a:t>
            </a:r>
            <a:r>
              <a:rPr lang="ru-RU" sz="4400">
                <a:latin typeface="Montserrat"/>
              </a:rPr>
              <a:t>44</a:t>
            </a:r>
            <a:r>
              <a:rPr lang="en-US" sz="4400">
                <a:latin typeface="Montserrat"/>
              </a:rPr>
              <a:t>pt)</a:t>
            </a:r>
            <a:endParaRPr lang="ru-RU"/>
          </a:p>
        </p:txBody>
      </p:sp>
      <p:sp>
        <p:nvSpPr>
          <p:cNvPr id="3" name="Текст 2"/>
          <p:cNvSpPr>
            <a:spLocks noGrp="1"/>
          </p:cNvSpPr>
          <p:nvPr>
            <p:ph type="body" idx="1"/>
          </p:nvPr>
        </p:nvSpPr>
        <p:spPr bwMode="auto">
          <a:xfrm>
            <a:off x="952500" y="3676650"/>
            <a:ext cx="10401300" cy="2679700"/>
          </a:xfrm>
          <a:prstGeom prst="rect">
            <a:avLst/>
          </a:prstGeom>
        </p:spPr>
        <p:txBody>
          <a:bodyPr vert="horz" lIns="91440" tIns="45720" rIns="91440" bIns="45720" rtlCol="0" anchor="t">
            <a:normAutofit/>
          </a:bodyPr>
          <a:lstStyle/>
          <a:p>
            <a:pPr lvl="0">
              <a:defRPr/>
            </a:pPr>
            <a:r>
              <a:rPr lang="ru-RU"/>
              <a:t>Образец текст40</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 </a:t>
            </a:r>
            <a:endParaRPr/>
          </a:p>
          <a:p>
            <a:pPr lvl="4">
              <a:defRPr/>
            </a:pPr>
            <a:endParaRPr lang="ru-RU"/>
          </a:p>
          <a:p>
            <a:pPr lvl="4">
              <a:defRPr/>
            </a:pPr>
            <a:endParaRPr lang="ru-RU"/>
          </a:p>
        </p:txBody>
      </p:sp>
      <p:sp>
        <p:nvSpPr>
          <p:cNvPr id="4" name="Дата 3"/>
          <p:cNvSpPr>
            <a:spLocks noGrp="1"/>
          </p:cNvSpPr>
          <p:nvPr>
            <p:ph type="dt" sz="half" idx="2"/>
          </p:nvPr>
        </p:nvSpPr>
        <p:spPr bwMode="auto">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fld id="{D2412498-5A2D-41B1-86A5-AAA3110F9D9B}" type="datetimeFigureOut">
              <a:rPr lang="ru-RU"/>
              <a:t>17.04.2024</a:t>
            </a:fld>
            <a:endParaRPr lang="ru-RU"/>
          </a:p>
        </p:txBody>
      </p:sp>
      <p:sp>
        <p:nvSpPr>
          <p:cNvPr id="5" name="Нижний колонтитул 4"/>
          <p:cNvSpPr>
            <a:spLocks noGrp="1"/>
          </p:cNvSpPr>
          <p:nvPr>
            <p:ph type="ftr" sz="quarter" idx="3"/>
          </p:nvPr>
        </p:nvSpPr>
        <p:spPr bwMode="auto">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p>
        </p:txBody>
      </p:sp>
      <p:sp>
        <p:nvSpPr>
          <p:cNvPr id="6" name="Номер слайда 5"/>
          <p:cNvSpPr>
            <a:spLocks noGrp="1"/>
          </p:cNvSpPr>
          <p:nvPr>
            <p:ph type="sldNum" sz="quarter" idx="4"/>
          </p:nvPr>
        </p:nvSpPr>
        <p:spPr bwMode="auto">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pPr>
              <a:defRPr/>
            </a:pPr>
            <a:fld id="{56DCE2C9-06B9-4058-BEBD-6FDE8D61F8A0}" type="slidenum">
              <a:rPr lang="ru-RU"/>
              <a:t>‹#›</a:t>
            </a:fld>
            <a:endParaRPr lang="ru-RU"/>
          </a:p>
        </p:txBody>
      </p:sp>
      <p:pic>
        <p:nvPicPr>
          <p:cNvPr id="16" name="Рисунок 15"/>
          <p:cNvPicPr>
            <a:picLocks noChangeAspect="1"/>
          </p:cNvPicPr>
          <p:nvPr userDrawn="1"/>
        </p:nvPicPr>
        <p:blipFill>
          <a:blip r:embed="rId24"/>
          <a:stretch/>
        </p:blipFill>
        <p:spPr bwMode="auto">
          <a:xfrm>
            <a:off x="10760167" y="142188"/>
            <a:ext cx="952406" cy="2934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a:lnSpc>
          <a:spcPct val="100000"/>
        </a:lnSpc>
        <a:spcBef>
          <a:spcPts val="0"/>
        </a:spcBef>
        <a:buNone/>
        <a:defRPr sz="3600" b="0">
          <a:solidFill>
            <a:schemeClr val="tx1"/>
          </a:solidFill>
          <a:latin typeface="Montserrat SemiBold"/>
          <a:ea typeface="+mj-ea"/>
          <a:cs typeface="+mj-cs"/>
        </a:defRPr>
      </a:lvl1pPr>
    </p:titleStyle>
    <p:bodyStyle>
      <a:lvl1pPr marL="0" indent="0" algn="l" defTabSz="914400">
        <a:lnSpc>
          <a:spcPct val="90000"/>
        </a:lnSpc>
        <a:spcBef>
          <a:spcPts val="1000"/>
        </a:spcBef>
        <a:buFontTx/>
        <a:buNone/>
        <a:defRPr sz="40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Текст 6"/>
          <p:cNvSpPr>
            <a:spLocks noGrp="1"/>
          </p:cNvSpPr>
          <p:nvPr>
            <p:ph type="body" sz="quarter" idx="12"/>
          </p:nvPr>
        </p:nvSpPr>
        <p:spPr bwMode="auto"/>
        <p:txBody>
          <a:bodyPr/>
          <a:lstStyle/>
          <a:p>
            <a:pPr>
              <a:defRPr/>
            </a:pPr>
            <a:r>
              <a:rPr lang="ru-RU" dirty="0"/>
              <a:t>Выполнил студент группы БВТ2001 </a:t>
            </a:r>
            <a:r>
              <a:rPr lang="ru-RU" dirty="0" err="1"/>
              <a:t>Степанкова</a:t>
            </a:r>
            <a:r>
              <a:rPr lang="ru-RU" dirty="0"/>
              <a:t> Яна</a:t>
            </a:r>
          </a:p>
        </p:txBody>
      </p:sp>
      <p:sp>
        <p:nvSpPr>
          <p:cNvPr id="9" name="Текст 8"/>
          <p:cNvSpPr>
            <a:spLocks noGrp="1"/>
          </p:cNvSpPr>
          <p:nvPr>
            <p:ph type="body" sz="quarter" idx="14"/>
          </p:nvPr>
        </p:nvSpPr>
        <p:spPr bwMode="auto"/>
        <p:txBody>
          <a:bodyPr/>
          <a:lstStyle/>
          <a:p>
            <a:pPr>
              <a:defRPr/>
            </a:pPr>
            <a:r>
              <a:rPr lang="ru-RU" dirty="0"/>
              <a:t>17.04.2024</a:t>
            </a:r>
          </a:p>
        </p:txBody>
      </p:sp>
      <p:sp>
        <p:nvSpPr>
          <p:cNvPr id="6" name="Заголовок 5"/>
          <p:cNvSpPr>
            <a:spLocks noGrp="1"/>
          </p:cNvSpPr>
          <p:nvPr>
            <p:ph type="title"/>
          </p:nvPr>
        </p:nvSpPr>
        <p:spPr bwMode="auto">
          <a:xfrm>
            <a:off x="3806188" y="2237193"/>
            <a:ext cx="8045451" cy="2032634"/>
          </a:xfrm>
        </p:spPr>
        <p:txBody>
          <a:bodyPr/>
          <a:lstStyle/>
          <a:p>
            <a:pPr algn="just">
              <a:defRPr/>
            </a:pPr>
            <a:r>
              <a:rPr lang="ru-RU" dirty="0"/>
              <a:t>Разработка мобильного приложения под </a:t>
            </a:r>
            <a:r>
              <a:rPr lang="en-US" dirty="0"/>
              <a:t>Android</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A8618B4C-CA8A-9F8D-3357-50376D9A06A2}"/>
              </a:ext>
            </a:extLst>
          </p:cNvPr>
          <p:cNvSpPr>
            <a:spLocks noGrp="1"/>
          </p:cNvSpPr>
          <p:nvPr>
            <p:ph type="body" sz="quarter" idx="17"/>
          </p:nvPr>
        </p:nvSpPr>
        <p:spPr>
          <a:xfrm>
            <a:off x="388227" y="4083271"/>
            <a:ext cx="5067300" cy="2144110"/>
          </a:xfrm>
        </p:spPr>
        <p:txBody>
          <a:bodyPr>
            <a:normAutofit/>
          </a:bodyPr>
          <a:lstStyle/>
          <a:p>
            <a:pPr algn="just"/>
            <a:r>
              <a:rPr lang="ru-RU" dirty="0"/>
              <a:t>Этот класс реализует активность игры Угадай животное</a:t>
            </a:r>
            <a:r>
              <a:rPr lang="en" dirty="0"/>
              <a:t>, </a:t>
            </a:r>
            <a:r>
              <a:rPr lang="ru-RU" dirty="0"/>
              <a:t>где пользователь должен ввести название животного в текстовое поле и нажать кнопку </a:t>
            </a:r>
            <a:r>
              <a:rPr lang="en-US" dirty="0"/>
              <a:t>Check</a:t>
            </a:r>
            <a:r>
              <a:rPr lang="ru-RU" dirty="0"/>
              <a:t> (</a:t>
            </a:r>
            <a:r>
              <a:rPr lang="en" dirty="0" err="1"/>
              <a:t>buttonGuess</a:t>
            </a:r>
            <a:r>
              <a:rPr lang="en" dirty="0"/>
              <a:t>). </a:t>
            </a:r>
            <a:r>
              <a:rPr lang="ru-RU" dirty="0"/>
              <a:t>Если пользователь угадывает правильно (в данном случае, название животного "</a:t>
            </a:r>
            <a:r>
              <a:rPr lang="en" dirty="0"/>
              <a:t>racoon"), </a:t>
            </a:r>
            <a:r>
              <a:rPr lang="ru-RU" dirty="0"/>
              <a:t>он перенаправляется на экран с сообщением об успешном угадывании (</a:t>
            </a:r>
            <a:r>
              <a:rPr lang="en" dirty="0" err="1"/>
              <a:t>GuessSuccess</a:t>
            </a:r>
            <a:r>
              <a:rPr lang="en" dirty="0"/>
              <a:t>), </a:t>
            </a:r>
            <a:r>
              <a:rPr lang="ru-RU" dirty="0"/>
              <a:t>иначе на экран с сообщением об ошибке (</a:t>
            </a:r>
            <a:r>
              <a:rPr lang="en" dirty="0" err="1"/>
              <a:t>GuessError</a:t>
            </a:r>
            <a:r>
              <a:rPr lang="en" dirty="0"/>
              <a:t>).</a:t>
            </a:r>
            <a:endParaRPr lang="ru-RU" dirty="0"/>
          </a:p>
        </p:txBody>
      </p:sp>
      <p:pic>
        <p:nvPicPr>
          <p:cNvPr id="9" name="Рисунок 8">
            <a:extLst>
              <a:ext uri="{FF2B5EF4-FFF2-40B4-BE49-F238E27FC236}">
                <a16:creationId xmlns:a16="http://schemas.microsoft.com/office/drawing/2014/main" id="{2C9393D0-33D6-F3D9-6B5B-C2A8FD155F32}"/>
              </a:ext>
            </a:extLst>
          </p:cNvPr>
          <p:cNvPicPr>
            <a:picLocks noChangeAspect="1"/>
          </p:cNvPicPr>
          <p:nvPr/>
        </p:nvPicPr>
        <p:blipFill>
          <a:blip r:embed="rId2"/>
          <a:stretch>
            <a:fillRect/>
          </a:stretch>
        </p:blipFill>
        <p:spPr>
          <a:xfrm>
            <a:off x="388227" y="630619"/>
            <a:ext cx="5067300" cy="3213100"/>
          </a:xfrm>
          <a:prstGeom prst="rect">
            <a:avLst/>
          </a:prstGeom>
        </p:spPr>
      </p:pic>
      <p:pic>
        <p:nvPicPr>
          <p:cNvPr id="10" name="Рисунок 9">
            <a:extLst>
              <a:ext uri="{FF2B5EF4-FFF2-40B4-BE49-F238E27FC236}">
                <a16:creationId xmlns:a16="http://schemas.microsoft.com/office/drawing/2014/main" id="{2D7EC151-0BCE-4D21-9E78-227068EFDB13}"/>
              </a:ext>
            </a:extLst>
          </p:cNvPr>
          <p:cNvPicPr>
            <a:picLocks noChangeAspect="1"/>
          </p:cNvPicPr>
          <p:nvPr/>
        </p:nvPicPr>
        <p:blipFill>
          <a:blip r:embed="rId3"/>
          <a:stretch>
            <a:fillRect/>
          </a:stretch>
        </p:blipFill>
        <p:spPr>
          <a:xfrm>
            <a:off x="6523201" y="630619"/>
            <a:ext cx="4737100" cy="2209800"/>
          </a:xfrm>
          <a:prstGeom prst="rect">
            <a:avLst/>
          </a:prstGeom>
        </p:spPr>
      </p:pic>
      <p:sp>
        <p:nvSpPr>
          <p:cNvPr id="11" name="Текст 4">
            <a:extLst>
              <a:ext uri="{FF2B5EF4-FFF2-40B4-BE49-F238E27FC236}">
                <a16:creationId xmlns:a16="http://schemas.microsoft.com/office/drawing/2014/main" id="{6A451F13-853C-BF30-36B9-AA346F7759E6}"/>
              </a:ext>
            </a:extLst>
          </p:cNvPr>
          <p:cNvSpPr txBox="1">
            <a:spLocks/>
          </p:cNvSpPr>
          <p:nvPr/>
        </p:nvSpPr>
        <p:spPr bwMode="auto">
          <a:xfrm>
            <a:off x="6358101" y="2920351"/>
            <a:ext cx="5067300" cy="767255"/>
          </a:xfrm>
          <a:prstGeom prst="rect">
            <a:avLst/>
          </a:prstGeom>
        </p:spPr>
        <p:txBody>
          <a:bodyPr vert="horz" lIns="91440" tIns="45720" rIns="91440" bIns="45720" rtlCol="0" anchor="t">
            <a:normAutofit/>
          </a:bodyPr>
          <a:lstStyle>
            <a:lvl1pPr marL="0" indent="0" algn="l" defTabSz="914400">
              <a:lnSpc>
                <a:spcPct val="90000"/>
              </a:lnSpc>
              <a:spcBef>
                <a:spcPts val="1000"/>
              </a:spcBef>
              <a:buFontTx/>
              <a:buNone/>
              <a:defRPr sz="14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r>
              <a:rPr lang="ru-RU" dirty="0"/>
              <a:t>В этом классе реализована логика отображения экрана с сообщением об успешном угадывании в игре.</a:t>
            </a:r>
          </a:p>
        </p:txBody>
      </p:sp>
      <p:pic>
        <p:nvPicPr>
          <p:cNvPr id="12" name="Рисунок 11">
            <a:extLst>
              <a:ext uri="{FF2B5EF4-FFF2-40B4-BE49-F238E27FC236}">
                <a16:creationId xmlns:a16="http://schemas.microsoft.com/office/drawing/2014/main" id="{D624C8B7-4875-6DB8-E18D-3C2011A4A103}"/>
              </a:ext>
            </a:extLst>
          </p:cNvPr>
          <p:cNvPicPr>
            <a:picLocks noChangeAspect="1"/>
          </p:cNvPicPr>
          <p:nvPr/>
        </p:nvPicPr>
        <p:blipFill>
          <a:blip r:embed="rId4"/>
          <a:stretch>
            <a:fillRect/>
          </a:stretch>
        </p:blipFill>
        <p:spPr>
          <a:xfrm>
            <a:off x="7253450" y="3559277"/>
            <a:ext cx="3276601" cy="2536723"/>
          </a:xfrm>
          <a:prstGeom prst="rect">
            <a:avLst/>
          </a:prstGeom>
        </p:spPr>
      </p:pic>
      <p:sp>
        <p:nvSpPr>
          <p:cNvPr id="13" name="Текст 4">
            <a:extLst>
              <a:ext uri="{FF2B5EF4-FFF2-40B4-BE49-F238E27FC236}">
                <a16:creationId xmlns:a16="http://schemas.microsoft.com/office/drawing/2014/main" id="{3BD3E99A-9ECD-2449-E27E-840B80C47ABE}"/>
              </a:ext>
            </a:extLst>
          </p:cNvPr>
          <p:cNvSpPr txBox="1">
            <a:spLocks/>
          </p:cNvSpPr>
          <p:nvPr/>
        </p:nvSpPr>
        <p:spPr bwMode="auto">
          <a:xfrm>
            <a:off x="6358100" y="6090744"/>
            <a:ext cx="5067300" cy="767255"/>
          </a:xfrm>
          <a:prstGeom prst="rect">
            <a:avLst/>
          </a:prstGeom>
        </p:spPr>
        <p:txBody>
          <a:bodyPr vert="horz" lIns="91440" tIns="45720" rIns="91440" bIns="45720" rtlCol="0" anchor="t">
            <a:normAutofit/>
          </a:bodyPr>
          <a:lstStyle>
            <a:lvl1pPr marL="0" indent="0" algn="l" defTabSz="914400">
              <a:lnSpc>
                <a:spcPct val="90000"/>
              </a:lnSpc>
              <a:spcBef>
                <a:spcPts val="1000"/>
              </a:spcBef>
              <a:buFontTx/>
              <a:buNone/>
              <a:defRPr sz="14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r>
              <a:rPr lang="ru-RU" dirty="0"/>
              <a:t>В этом классе реализована логика отображения экрана с сообщением об неуспешном угадывании в игре.</a:t>
            </a:r>
          </a:p>
        </p:txBody>
      </p:sp>
    </p:spTree>
    <p:extLst>
      <p:ext uri="{BB962C8B-B14F-4D97-AF65-F5344CB8AC3E}">
        <p14:creationId xmlns:p14="http://schemas.microsoft.com/office/powerpoint/2010/main" val="251005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F3CB5A-4477-F5DD-7FDA-40C44F96909C}"/>
              </a:ext>
            </a:extLst>
          </p:cNvPr>
          <p:cNvSpPr>
            <a:spLocks noGrp="1"/>
          </p:cNvSpPr>
          <p:nvPr>
            <p:ph type="title"/>
          </p:nvPr>
        </p:nvSpPr>
        <p:spPr/>
        <p:txBody>
          <a:bodyPr/>
          <a:lstStyle/>
          <a:p>
            <a:r>
              <a:rPr lang="ru-RU" dirty="0"/>
              <a:t>Упражнение – выбери правильный ответ</a:t>
            </a:r>
          </a:p>
        </p:txBody>
      </p:sp>
      <p:sp>
        <p:nvSpPr>
          <p:cNvPr id="5" name="Текст 4">
            <a:extLst>
              <a:ext uri="{FF2B5EF4-FFF2-40B4-BE49-F238E27FC236}">
                <a16:creationId xmlns:a16="http://schemas.microsoft.com/office/drawing/2014/main" id="{BAC2C397-A4FB-2AF1-FE3A-41358016E410}"/>
              </a:ext>
            </a:extLst>
          </p:cNvPr>
          <p:cNvSpPr>
            <a:spLocks noGrp="1"/>
          </p:cNvSpPr>
          <p:nvPr>
            <p:ph type="body" sz="quarter" idx="17"/>
          </p:nvPr>
        </p:nvSpPr>
        <p:spPr>
          <a:xfrm>
            <a:off x="543308" y="2065020"/>
            <a:ext cx="7054850" cy="2727959"/>
          </a:xfrm>
        </p:spPr>
        <p:txBody>
          <a:bodyPr/>
          <a:lstStyle/>
          <a:p>
            <a:pPr algn="just"/>
            <a:r>
              <a:rPr lang="ru-RU" dirty="0"/>
              <a:t>Реализовано упражнение – выбери правильный ответ. </a:t>
            </a:r>
          </a:p>
          <a:p>
            <a:pPr algn="just"/>
            <a:r>
              <a:rPr lang="ru-RU" dirty="0"/>
              <a:t>На экране отображается слово, его транскрипция и варианты его перевода. Можно кликать на кнопки и смотреть правильный ответ.</a:t>
            </a:r>
          </a:p>
          <a:p>
            <a:pPr algn="just"/>
            <a:r>
              <a:rPr lang="ru-RU" dirty="0"/>
              <a:t>При нажатии на кнопку назад, отобразится главный экран с упражнениями, лидерами и профилем.</a:t>
            </a:r>
          </a:p>
          <a:p>
            <a:pPr algn="just"/>
            <a:r>
              <a:rPr lang="ru-RU" dirty="0"/>
              <a:t>Код выглядит следующим образом:</a:t>
            </a:r>
          </a:p>
        </p:txBody>
      </p:sp>
      <p:pic>
        <p:nvPicPr>
          <p:cNvPr id="9" name="Рисунок 8">
            <a:extLst>
              <a:ext uri="{FF2B5EF4-FFF2-40B4-BE49-F238E27FC236}">
                <a16:creationId xmlns:a16="http://schemas.microsoft.com/office/drawing/2014/main" id="{3AA161AB-07A2-D753-5890-BB0BC9F2D2C6}"/>
              </a:ext>
            </a:extLst>
          </p:cNvPr>
          <p:cNvPicPr>
            <a:picLocks noChangeAspect="1"/>
          </p:cNvPicPr>
          <p:nvPr/>
        </p:nvPicPr>
        <p:blipFill>
          <a:blip r:embed="rId2"/>
          <a:stretch>
            <a:fillRect/>
          </a:stretch>
        </p:blipFill>
        <p:spPr>
          <a:xfrm>
            <a:off x="8198069" y="1553098"/>
            <a:ext cx="2411905" cy="4823810"/>
          </a:xfrm>
          <a:prstGeom prst="rect">
            <a:avLst/>
          </a:prstGeom>
        </p:spPr>
      </p:pic>
      <p:pic>
        <p:nvPicPr>
          <p:cNvPr id="10" name="Рисунок 9">
            <a:extLst>
              <a:ext uri="{FF2B5EF4-FFF2-40B4-BE49-F238E27FC236}">
                <a16:creationId xmlns:a16="http://schemas.microsoft.com/office/drawing/2014/main" id="{B75AC044-4DA5-E89C-3C22-B1782EB721B0}"/>
              </a:ext>
            </a:extLst>
          </p:cNvPr>
          <p:cNvPicPr>
            <a:picLocks noChangeAspect="1"/>
          </p:cNvPicPr>
          <p:nvPr/>
        </p:nvPicPr>
        <p:blipFill>
          <a:blip r:embed="rId3"/>
          <a:stretch>
            <a:fillRect/>
          </a:stretch>
        </p:blipFill>
        <p:spPr>
          <a:xfrm>
            <a:off x="1899086" y="3969942"/>
            <a:ext cx="3561659" cy="2406966"/>
          </a:xfrm>
          <a:prstGeom prst="rect">
            <a:avLst/>
          </a:prstGeom>
        </p:spPr>
      </p:pic>
    </p:spTree>
    <p:extLst>
      <p:ext uri="{BB962C8B-B14F-4D97-AF65-F5344CB8AC3E}">
        <p14:creationId xmlns:p14="http://schemas.microsoft.com/office/powerpoint/2010/main" val="1683382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A3F1B29-5069-A961-4263-AD07B5D64B27}"/>
              </a:ext>
            </a:extLst>
          </p:cNvPr>
          <p:cNvSpPr>
            <a:spLocks noGrp="1"/>
          </p:cNvSpPr>
          <p:nvPr>
            <p:ph type="title"/>
          </p:nvPr>
        </p:nvSpPr>
        <p:spPr/>
        <p:txBody>
          <a:bodyPr/>
          <a:lstStyle/>
          <a:p>
            <a:r>
              <a:rPr lang="ru-RU" dirty="0"/>
              <a:t>Экран аудирования</a:t>
            </a:r>
          </a:p>
        </p:txBody>
      </p:sp>
      <p:sp>
        <p:nvSpPr>
          <p:cNvPr id="5" name="Текст 4">
            <a:extLst>
              <a:ext uri="{FF2B5EF4-FFF2-40B4-BE49-F238E27FC236}">
                <a16:creationId xmlns:a16="http://schemas.microsoft.com/office/drawing/2014/main" id="{94F6E200-10D9-9DF2-DFFF-F3EBD964ADB0}"/>
              </a:ext>
            </a:extLst>
          </p:cNvPr>
          <p:cNvSpPr>
            <a:spLocks noGrp="1"/>
          </p:cNvSpPr>
          <p:nvPr>
            <p:ph type="body" sz="quarter" idx="17"/>
          </p:nvPr>
        </p:nvSpPr>
        <p:spPr>
          <a:xfrm>
            <a:off x="520618" y="2429551"/>
            <a:ext cx="7054850" cy="2727959"/>
          </a:xfrm>
        </p:spPr>
        <p:txBody>
          <a:bodyPr/>
          <a:lstStyle/>
          <a:p>
            <a:pPr algn="just"/>
            <a:r>
              <a:rPr lang="ru-RU" dirty="0"/>
              <a:t>После нажатия на кнопку аудирования, осуществляется переход на экран с аудированием, где отображается слово, его транскрипция и просьба нажать на кнопку и произнести слово для проверки произношения.</a:t>
            </a:r>
          </a:p>
          <a:p>
            <a:pPr algn="just"/>
            <a:r>
              <a:rPr lang="ru-RU" dirty="0"/>
              <a:t>При нажатии на кнопку назад, отобразится главный экран с упражнениями, лидерами и профилем.</a:t>
            </a:r>
          </a:p>
          <a:p>
            <a:pPr algn="just"/>
            <a:r>
              <a:rPr lang="ru-RU" dirty="0"/>
              <a:t>Код выглядит следующим образом:</a:t>
            </a:r>
          </a:p>
        </p:txBody>
      </p:sp>
      <p:pic>
        <p:nvPicPr>
          <p:cNvPr id="9" name="Рисунок 8">
            <a:extLst>
              <a:ext uri="{FF2B5EF4-FFF2-40B4-BE49-F238E27FC236}">
                <a16:creationId xmlns:a16="http://schemas.microsoft.com/office/drawing/2014/main" id="{251F6567-6B8A-AC48-BF73-C4DEDD5BBAF7}"/>
              </a:ext>
            </a:extLst>
          </p:cNvPr>
          <p:cNvPicPr>
            <a:picLocks noChangeAspect="1"/>
          </p:cNvPicPr>
          <p:nvPr/>
        </p:nvPicPr>
        <p:blipFill>
          <a:blip r:embed="rId2"/>
          <a:stretch>
            <a:fillRect/>
          </a:stretch>
        </p:blipFill>
        <p:spPr>
          <a:xfrm>
            <a:off x="8323317" y="1366521"/>
            <a:ext cx="2260601" cy="4482227"/>
          </a:xfrm>
          <a:prstGeom prst="rect">
            <a:avLst/>
          </a:prstGeom>
        </p:spPr>
      </p:pic>
      <p:pic>
        <p:nvPicPr>
          <p:cNvPr id="10" name="Рисунок 9">
            <a:extLst>
              <a:ext uri="{FF2B5EF4-FFF2-40B4-BE49-F238E27FC236}">
                <a16:creationId xmlns:a16="http://schemas.microsoft.com/office/drawing/2014/main" id="{147E68DE-DE25-DFD4-724E-6BB285FFB8FB}"/>
              </a:ext>
            </a:extLst>
          </p:cNvPr>
          <p:cNvPicPr>
            <a:picLocks noChangeAspect="1"/>
          </p:cNvPicPr>
          <p:nvPr/>
        </p:nvPicPr>
        <p:blipFill>
          <a:blip r:embed="rId3"/>
          <a:stretch>
            <a:fillRect/>
          </a:stretch>
        </p:blipFill>
        <p:spPr>
          <a:xfrm>
            <a:off x="2132080" y="4553348"/>
            <a:ext cx="3831927" cy="1706797"/>
          </a:xfrm>
          <a:prstGeom prst="rect">
            <a:avLst/>
          </a:prstGeom>
        </p:spPr>
      </p:pic>
    </p:spTree>
    <p:extLst>
      <p:ext uri="{BB962C8B-B14F-4D97-AF65-F5344CB8AC3E}">
        <p14:creationId xmlns:p14="http://schemas.microsoft.com/office/powerpoint/2010/main" val="2434312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62E37A86-CB4E-4B7C-C58A-B4987A2D6641}"/>
              </a:ext>
            </a:extLst>
          </p:cNvPr>
          <p:cNvSpPr>
            <a:spLocks noGrp="1"/>
          </p:cNvSpPr>
          <p:nvPr>
            <p:ph type="body" sz="quarter" idx="17"/>
          </p:nvPr>
        </p:nvSpPr>
        <p:spPr>
          <a:xfrm>
            <a:off x="393812" y="3092983"/>
            <a:ext cx="7054850" cy="1062246"/>
          </a:xfrm>
        </p:spPr>
        <p:txBody>
          <a:bodyPr/>
          <a:lstStyle/>
          <a:p>
            <a:pPr algn="just"/>
            <a:r>
              <a:rPr lang="ru-RU" dirty="0"/>
              <a:t>Для реализации экран-заставки, который отображается в течение 3 секунд перед переходом на первый экран вводного обучения (</a:t>
            </a:r>
            <a:r>
              <a:rPr lang="en" dirty="0" err="1"/>
              <a:t>Onboarding_first</a:t>
            </a:r>
            <a:r>
              <a:rPr lang="en" dirty="0"/>
              <a:t>)</a:t>
            </a:r>
            <a:r>
              <a:rPr lang="ru-RU" dirty="0"/>
              <a:t>,</a:t>
            </a:r>
            <a:r>
              <a:rPr lang="en" dirty="0"/>
              <a:t> </a:t>
            </a:r>
            <a:r>
              <a:rPr lang="ru-RU" dirty="0"/>
              <a:t>используется объект </a:t>
            </a:r>
            <a:r>
              <a:rPr lang="en" dirty="0"/>
              <a:t>Handler </a:t>
            </a:r>
            <a:r>
              <a:rPr lang="ru-RU" dirty="0"/>
              <a:t>для </a:t>
            </a:r>
            <a:r>
              <a:rPr lang="ru-RU" dirty="0" err="1"/>
              <a:t>запланирования</a:t>
            </a:r>
            <a:r>
              <a:rPr lang="ru-RU" dirty="0"/>
              <a:t> выполнения определенного кода через указанное количество времени.</a:t>
            </a:r>
          </a:p>
        </p:txBody>
      </p:sp>
      <p:pic>
        <p:nvPicPr>
          <p:cNvPr id="9" name="Рисунок 8">
            <a:extLst>
              <a:ext uri="{FF2B5EF4-FFF2-40B4-BE49-F238E27FC236}">
                <a16:creationId xmlns:a16="http://schemas.microsoft.com/office/drawing/2014/main" id="{F257CA64-8639-3E0F-3DD3-87D1767B8D88}"/>
              </a:ext>
            </a:extLst>
          </p:cNvPr>
          <p:cNvPicPr>
            <a:picLocks noChangeAspect="1"/>
          </p:cNvPicPr>
          <p:nvPr/>
        </p:nvPicPr>
        <p:blipFill>
          <a:blip r:embed="rId2"/>
          <a:stretch>
            <a:fillRect/>
          </a:stretch>
        </p:blipFill>
        <p:spPr>
          <a:xfrm>
            <a:off x="8270764" y="1177612"/>
            <a:ext cx="2533869" cy="4892988"/>
          </a:xfrm>
          <a:prstGeom prst="rect">
            <a:avLst/>
          </a:prstGeom>
        </p:spPr>
      </p:pic>
      <p:sp>
        <p:nvSpPr>
          <p:cNvPr id="10" name="Заголовок 6">
            <a:extLst>
              <a:ext uri="{FF2B5EF4-FFF2-40B4-BE49-F238E27FC236}">
                <a16:creationId xmlns:a16="http://schemas.microsoft.com/office/drawing/2014/main" id="{401934F2-05B0-64CE-7244-A7CE729FBF9E}"/>
              </a:ext>
            </a:extLst>
          </p:cNvPr>
          <p:cNvSpPr>
            <a:spLocks noGrp="1"/>
          </p:cNvSpPr>
          <p:nvPr>
            <p:ph type="title"/>
          </p:nvPr>
        </p:nvSpPr>
        <p:spPr bwMode="auto">
          <a:xfrm>
            <a:off x="479425" y="597855"/>
            <a:ext cx="11229975" cy="1140459"/>
          </a:xfrm>
        </p:spPr>
        <p:txBody>
          <a:bodyPr/>
          <a:lstStyle/>
          <a:p>
            <a:pPr>
              <a:defRPr/>
            </a:pPr>
            <a:r>
              <a:rPr lang="ru-RU" dirty="0"/>
              <a:t>Загрузочный экран</a:t>
            </a:r>
          </a:p>
        </p:txBody>
      </p:sp>
      <p:pic>
        <p:nvPicPr>
          <p:cNvPr id="11" name="Рисунок 10">
            <a:extLst>
              <a:ext uri="{FF2B5EF4-FFF2-40B4-BE49-F238E27FC236}">
                <a16:creationId xmlns:a16="http://schemas.microsoft.com/office/drawing/2014/main" id="{883EA379-5F5B-E620-32F7-7FF020EE0BF4}"/>
              </a:ext>
            </a:extLst>
          </p:cNvPr>
          <p:cNvPicPr>
            <a:picLocks noChangeAspect="1"/>
          </p:cNvPicPr>
          <p:nvPr/>
        </p:nvPicPr>
        <p:blipFill>
          <a:blip r:embed="rId3"/>
          <a:stretch>
            <a:fillRect/>
          </a:stretch>
        </p:blipFill>
        <p:spPr>
          <a:xfrm>
            <a:off x="894637" y="4155229"/>
            <a:ext cx="6053200" cy="1140458"/>
          </a:xfrm>
          <a:prstGeom prst="rect">
            <a:avLst/>
          </a:prstGeom>
        </p:spPr>
      </p:pic>
    </p:spTree>
    <p:extLst>
      <p:ext uri="{BB962C8B-B14F-4D97-AF65-F5344CB8AC3E}">
        <p14:creationId xmlns:p14="http://schemas.microsoft.com/office/powerpoint/2010/main" val="881397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a:t>Экран приветствия</a:t>
            </a:r>
          </a:p>
        </p:txBody>
      </p:sp>
      <p:sp>
        <p:nvSpPr>
          <p:cNvPr id="10" name="Текст 9"/>
          <p:cNvSpPr>
            <a:spLocks noGrp="1"/>
          </p:cNvSpPr>
          <p:nvPr>
            <p:ph type="body" sz="quarter" idx="17"/>
          </p:nvPr>
        </p:nvSpPr>
        <p:spPr bwMode="auto">
          <a:xfrm>
            <a:off x="315310" y="5119688"/>
            <a:ext cx="5328745" cy="1146948"/>
          </a:xfrm>
        </p:spPr>
        <p:txBody>
          <a:bodyPr>
            <a:normAutofit lnSpcReduction="10000"/>
          </a:bodyPr>
          <a:lstStyle/>
          <a:p>
            <a:pPr>
              <a:defRPr/>
            </a:pPr>
            <a:r>
              <a:rPr lang="ru-RU" dirty="0"/>
              <a:t>Переход между экранами осуществляется по кнопке </a:t>
            </a:r>
            <a:r>
              <a:rPr lang="en-US" dirty="0"/>
              <a:t>Next. </a:t>
            </a:r>
            <a:endParaRPr lang="ru-RU" dirty="0"/>
          </a:p>
          <a:p>
            <a:pPr>
              <a:defRPr/>
            </a:pPr>
            <a:r>
              <a:rPr lang="ru-RU" dirty="0"/>
              <a:t>Если нажать на кнопку </a:t>
            </a:r>
            <a:r>
              <a:rPr lang="en-US" dirty="0"/>
              <a:t>Skip Onboarding, </a:t>
            </a:r>
            <a:r>
              <a:rPr lang="ru-RU" dirty="0"/>
              <a:t>то пользователь перейдет на главный экран.</a:t>
            </a:r>
          </a:p>
          <a:p>
            <a:pPr>
              <a:defRPr/>
            </a:pPr>
            <a:r>
              <a:rPr lang="ru-RU" dirty="0"/>
              <a:t>Код представлен справа для первого экрана. По аналогии реализованы и два остальных.</a:t>
            </a:r>
          </a:p>
        </p:txBody>
      </p:sp>
      <p:pic>
        <p:nvPicPr>
          <p:cNvPr id="2" name="Рисунок 1">
            <a:extLst>
              <a:ext uri="{FF2B5EF4-FFF2-40B4-BE49-F238E27FC236}">
                <a16:creationId xmlns:a16="http://schemas.microsoft.com/office/drawing/2014/main" id="{71C829D7-37D7-324F-5236-C5E22B0D30D6}"/>
              </a:ext>
            </a:extLst>
          </p:cNvPr>
          <p:cNvPicPr>
            <a:picLocks noChangeAspect="1"/>
          </p:cNvPicPr>
          <p:nvPr/>
        </p:nvPicPr>
        <p:blipFill>
          <a:blip r:embed="rId2"/>
          <a:stretch>
            <a:fillRect/>
          </a:stretch>
        </p:blipFill>
        <p:spPr>
          <a:xfrm>
            <a:off x="52552" y="1738315"/>
            <a:ext cx="1538514" cy="3063766"/>
          </a:xfrm>
          <a:prstGeom prst="rect">
            <a:avLst/>
          </a:prstGeom>
        </p:spPr>
      </p:pic>
      <p:pic>
        <p:nvPicPr>
          <p:cNvPr id="3" name="Рисунок 2">
            <a:extLst>
              <a:ext uri="{FF2B5EF4-FFF2-40B4-BE49-F238E27FC236}">
                <a16:creationId xmlns:a16="http://schemas.microsoft.com/office/drawing/2014/main" id="{6340F4A9-D3A3-2D0D-EB86-BF7D814586D5}"/>
              </a:ext>
            </a:extLst>
          </p:cNvPr>
          <p:cNvPicPr>
            <a:picLocks noChangeAspect="1"/>
          </p:cNvPicPr>
          <p:nvPr/>
        </p:nvPicPr>
        <p:blipFill>
          <a:blip r:embed="rId3"/>
          <a:stretch>
            <a:fillRect/>
          </a:stretch>
        </p:blipFill>
        <p:spPr>
          <a:xfrm>
            <a:off x="2196991" y="1738314"/>
            <a:ext cx="1558525" cy="3063766"/>
          </a:xfrm>
          <a:prstGeom prst="rect">
            <a:avLst/>
          </a:prstGeom>
        </p:spPr>
      </p:pic>
      <p:pic>
        <p:nvPicPr>
          <p:cNvPr id="4" name="Рисунок 3">
            <a:extLst>
              <a:ext uri="{FF2B5EF4-FFF2-40B4-BE49-F238E27FC236}">
                <a16:creationId xmlns:a16="http://schemas.microsoft.com/office/drawing/2014/main" id="{8FF651CB-E6F1-A410-9344-22E4855DC50B}"/>
              </a:ext>
            </a:extLst>
          </p:cNvPr>
          <p:cNvPicPr>
            <a:picLocks noChangeAspect="1"/>
          </p:cNvPicPr>
          <p:nvPr/>
        </p:nvPicPr>
        <p:blipFill>
          <a:blip r:embed="rId4"/>
          <a:stretch>
            <a:fillRect/>
          </a:stretch>
        </p:blipFill>
        <p:spPr>
          <a:xfrm>
            <a:off x="4367045" y="1738314"/>
            <a:ext cx="1571846" cy="3063766"/>
          </a:xfrm>
          <a:prstGeom prst="rect">
            <a:avLst/>
          </a:prstGeom>
        </p:spPr>
      </p:pic>
      <p:pic>
        <p:nvPicPr>
          <p:cNvPr id="6" name="Рисунок 5">
            <a:extLst>
              <a:ext uri="{FF2B5EF4-FFF2-40B4-BE49-F238E27FC236}">
                <a16:creationId xmlns:a16="http://schemas.microsoft.com/office/drawing/2014/main" id="{B6937078-0A29-DF06-3A1B-7C026BDD8303}"/>
              </a:ext>
            </a:extLst>
          </p:cNvPr>
          <p:cNvPicPr>
            <a:picLocks noChangeAspect="1"/>
          </p:cNvPicPr>
          <p:nvPr/>
        </p:nvPicPr>
        <p:blipFill>
          <a:blip r:embed="rId5"/>
          <a:stretch>
            <a:fillRect/>
          </a:stretch>
        </p:blipFill>
        <p:spPr>
          <a:xfrm>
            <a:off x="6825209" y="1168084"/>
            <a:ext cx="3997873" cy="3487301"/>
          </a:xfrm>
          <a:prstGeom prst="rect">
            <a:avLst/>
          </a:prstGeom>
        </p:spPr>
      </p:pic>
      <p:sp>
        <p:nvSpPr>
          <p:cNvPr id="13" name="Текст 9">
            <a:extLst>
              <a:ext uri="{FF2B5EF4-FFF2-40B4-BE49-F238E27FC236}">
                <a16:creationId xmlns:a16="http://schemas.microsoft.com/office/drawing/2014/main" id="{A2F25FBE-0C1E-7648-1144-4AD053760B7F}"/>
              </a:ext>
            </a:extLst>
          </p:cNvPr>
          <p:cNvSpPr txBox="1">
            <a:spLocks/>
          </p:cNvSpPr>
          <p:nvPr/>
        </p:nvSpPr>
        <p:spPr bwMode="auto">
          <a:xfrm>
            <a:off x="6249980" y="4718897"/>
            <a:ext cx="5459420" cy="2169936"/>
          </a:xfrm>
          <a:prstGeom prst="rect">
            <a:avLst/>
          </a:prstGeom>
        </p:spPr>
        <p:txBody>
          <a:bodyPr vert="horz" lIns="91440" tIns="45720" rIns="91440" bIns="45720" rtlCol="0" anchor="t">
            <a:normAutofit fontScale="47500" lnSpcReduction="20000"/>
          </a:bodyPr>
          <a:lstStyle>
            <a:lvl1pPr marL="0" indent="0" algn="l" defTabSz="914400">
              <a:lnSpc>
                <a:spcPct val="90000"/>
              </a:lnSpc>
              <a:spcBef>
                <a:spcPts val="1000"/>
              </a:spcBef>
              <a:buFontTx/>
              <a:buNone/>
              <a:defRPr sz="12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buFont typeface="+mj-lt"/>
              <a:buAutoNum type="arabicPeriod"/>
            </a:pPr>
            <a:r>
              <a:rPr lang="en" sz="2200" dirty="0" err="1"/>
              <a:t>TextView</a:t>
            </a:r>
            <a:r>
              <a:rPr lang="en" sz="2200" dirty="0"/>
              <a:t> </a:t>
            </a:r>
            <a:r>
              <a:rPr lang="en" sz="2200" dirty="0" err="1"/>
              <a:t>textView</a:t>
            </a:r>
            <a:r>
              <a:rPr lang="en" sz="2200" dirty="0"/>
              <a:t> protected void </a:t>
            </a:r>
            <a:r>
              <a:rPr lang="en" sz="2200" dirty="0" err="1"/>
              <a:t>onCreate</a:t>
            </a:r>
            <a:r>
              <a:rPr lang="en" sz="2200" dirty="0"/>
              <a:t>(Bundle </a:t>
            </a:r>
            <a:r>
              <a:rPr lang="en" sz="2200" dirty="0" err="1"/>
              <a:t>savedInstanceState</a:t>
            </a:r>
            <a:r>
              <a:rPr lang="en" sz="2200" dirty="0"/>
              <a:t>) - </a:t>
            </a:r>
            <a:r>
              <a:rPr lang="ru-RU" sz="2200" dirty="0"/>
              <a:t>метод жизненного цикла, вызываемый при создании активности.</a:t>
            </a:r>
          </a:p>
          <a:p>
            <a:pPr algn="l">
              <a:buFont typeface="+mj-lt"/>
              <a:buAutoNum type="arabicPeriod"/>
            </a:pPr>
            <a:r>
              <a:rPr lang="ru-RU" sz="2300" dirty="0"/>
              <a:t> Т</a:t>
            </a:r>
            <a:r>
              <a:rPr lang="en" sz="2300" dirty="0" err="1"/>
              <a:t>extView</a:t>
            </a:r>
            <a:r>
              <a:rPr lang="en" sz="2300" dirty="0"/>
              <a:t> </a:t>
            </a:r>
            <a:r>
              <a:rPr lang="en" sz="2300" dirty="0" err="1"/>
              <a:t>textView</a:t>
            </a:r>
            <a:r>
              <a:rPr lang="en" sz="2200" dirty="0"/>
              <a:t>= </a:t>
            </a:r>
            <a:r>
              <a:rPr lang="en" sz="2200" dirty="0" err="1"/>
              <a:t>findViewById</a:t>
            </a:r>
            <a:r>
              <a:rPr lang="en" sz="2200" dirty="0"/>
              <a:t>(</a:t>
            </a:r>
            <a:r>
              <a:rPr lang="en" sz="2200" dirty="0" err="1"/>
              <a:t>R.id.textView</a:t>
            </a:r>
            <a:r>
              <a:rPr lang="en" sz="2200" dirty="0"/>
              <a:t>)</a:t>
            </a:r>
            <a:r>
              <a:rPr lang="ru-RU" sz="2200" dirty="0"/>
              <a:t> </a:t>
            </a:r>
            <a:r>
              <a:rPr lang="en" sz="2200" dirty="0"/>
              <a:t>- </a:t>
            </a:r>
            <a:r>
              <a:rPr lang="ru-RU" sz="2200" dirty="0"/>
              <a:t>находим </a:t>
            </a:r>
            <a:r>
              <a:rPr lang="en" sz="2200" dirty="0" err="1"/>
              <a:t>TextView</a:t>
            </a:r>
            <a:r>
              <a:rPr lang="en" sz="2200" dirty="0"/>
              <a:t> </a:t>
            </a:r>
            <a:r>
              <a:rPr lang="ru-RU" sz="2200" dirty="0"/>
              <a:t>с </a:t>
            </a:r>
            <a:r>
              <a:rPr lang="en" sz="2200" dirty="0"/>
              <a:t>ID </a:t>
            </a:r>
            <a:r>
              <a:rPr lang="en" sz="2200" dirty="0" err="1"/>
              <a:t>textView</a:t>
            </a:r>
            <a:r>
              <a:rPr lang="en" sz="2200" dirty="0"/>
              <a:t> </a:t>
            </a:r>
            <a:r>
              <a:rPr lang="ru-RU" sz="2200" dirty="0"/>
              <a:t>в макете активности.</a:t>
            </a:r>
          </a:p>
          <a:p>
            <a:pPr algn="l">
              <a:buFont typeface="+mj-lt"/>
              <a:buAutoNum type="arabicPeriod"/>
            </a:pPr>
            <a:r>
              <a:rPr lang="en" sz="2200" dirty="0" err="1"/>
              <a:t>textView.setOnClickListener</a:t>
            </a:r>
            <a:r>
              <a:rPr lang="en" sz="2200" dirty="0"/>
              <a:t>(new </a:t>
            </a:r>
            <a:r>
              <a:rPr lang="en" sz="2200" dirty="0" err="1"/>
              <a:t>View.OnClickListener</a:t>
            </a:r>
            <a:r>
              <a:rPr lang="en" sz="2200" dirty="0"/>
              <a:t>() </a:t>
            </a:r>
            <a:r>
              <a:rPr lang="ru-RU" sz="2200" dirty="0"/>
              <a:t>- При клике на текст пользователь будет перенаправлен на главный экран приложения (</a:t>
            </a:r>
            <a:r>
              <a:rPr lang="en" sz="2200" dirty="0" err="1"/>
              <a:t>MainActivity</a:t>
            </a:r>
            <a:r>
              <a:rPr lang="en" sz="2200" dirty="0"/>
              <a:t>).</a:t>
            </a:r>
          </a:p>
          <a:p>
            <a:pPr algn="l">
              <a:buFont typeface="+mj-lt"/>
              <a:buAutoNum type="arabicPeriod"/>
            </a:pPr>
            <a:r>
              <a:rPr lang="en" sz="2200" dirty="0"/>
              <a:t>Button button = </a:t>
            </a:r>
            <a:r>
              <a:rPr lang="en" sz="2200" dirty="0" err="1"/>
              <a:t>findViewById</a:t>
            </a:r>
            <a:r>
              <a:rPr lang="en" sz="2200" dirty="0"/>
              <a:t>(</a:t>
            </a:r>
            <a:r>
              <a:rPr lang="en" sz="2200" dirty="0" err="1"/>
              <a:t>R.id.button</a:t>
            </a:r>
            <a:r>
              <a:rPr lang="ru-RU" sz="2200" dirty="0"/>
              <a:t>) </a:t>
            </a:r>
            <a:r>
              <a:rPr lang="en" sz="2200" dirty="0"/>
              <a:t>- </a:t>
            </a:r>
            <a:r>
              <a:rPr lang="ru-RU" sz="2200" dirty="0"/>
              <a:t>находим кнопку с </a:t>
            </a:r>
            <a:r>
              <a:rPr lang="en" sz="2200" dirty="0"/>
              <a:t>ID button </a:t>
            </a:r>
            <a:r>
              <a:rPr lang="ru-RU" sz="2200" dirty="0"/>
              <a:t>в макете активности.</a:t>
            </a:r>
          </a:p>
          <a:p>
            <a:pPr algn="l">
              <a:buFont typeface="+mj-lt"/>
              <a:buAutoNum type="arabicPeriod"/>
            </a:pPr>
            <a:r>
              <a:rPr lang="en" sz="2200" dirty="0" err="1"/>
              <a:t>button.setOnClickListener</a:t>
            </a:r>
            <a:r>
              <a:rPr lang="en" sz="2200" dirty="0"/>
              <a:t>(new </a:t>
            </a:r>
            <a:r>
              <a:rPr lang="en" sz="2200" dirty="0" err="1"/>
              <a:t>View.OnClickListener</a:t>
            </a:r>
            <a:r>
              <a:rPr lang="en" sz="2200" dirty="0"/>
              <a:t>() - </a:t>
            </a:r>
            <a:r>
              <a:rPr lang="ru-RU" sz="2200" dirty="0"/>
              <a:t>При клике на кнопку пользователь будет перенаправлен на второй экран вводного обучения (</a:t>
            </a:r>
            <a:r>
              <a:rPr lang="en" sz="2200" dirty="0" err="1"/>
              <a:t>Onboarding_second</a:t>
            </a:r>
            <a:r>
              <a:rPr lang="en" sz="2200" dirty="0"/>
              <a:t>).</a:t>
            </a:r>
          </a:p>
          <a:p>
            <a:pPr>
              <a:defRPr/>
            </a:pPr>
            <a:endParaRPr lang="ru-R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a:t>Экран выбора языка</a:t>
            </a:r>
          </a:p>
        </p:txBody>
      </p:sp>
      <p:sp>
        <p:nvSpPr>
          <p:cNvPr id="10" name="Текст 9"/>
          <p:cNvSpPr>
            <a:spLocks noGrp="1"/>
          </p:cNvSpPr>
          <p:nvPr>
            <p:ph type="body" sz="quarter" idx="17"/>
          </p:nvPr>
        </p:nvSpPr>
        <p:spPr bwMode="auto">
          <a:xfrm>
            <a:off x="815757" y="5770178"/>
            <a:ext cx="4555030" cy="882870"/>
          </a:xfrm>
        </p:spPr>
        <p:txBody>
          <a:bodyPr>
            <a:normAutofit fontScale="92500" lnSpcReduction="10000"/>
          </a:bodyPr>
          <a:lstStyle/>
          <a:p>
            <a:pPr algn="just">
              <a:defRPr/>
            </a:pPr>
            <a:r>
              <a:rPr lang="ru-RU" dirty="0"/>
              <a:t>В основного язык, которые можно выбрать, выступают русский, английский, китайский, белорусский и казахский. </a:t>
            </a:r>
          </a:p>
          <a:p>
            <a:pPr algn="just">
              <a:defRPr/>
            </a:pPr>
            <a:r>
              <a:rPr lang="ru-RU" dirty="0"/>
              <a:t>Фрагмент кода представлен справа.</a:t>
            </a:r>
          </a:p>
        </p:txBody>
      </p:sp>
      <p:pic>
        <p:nvPicPr>
          <p:cNvPr id="4" name="Рисунок 3">
            <a:extLst>
              <a:ext uri="{FF2B5EF4-FFF2-40B4-BE49-F238E27FC236}">
                <a16:creationId xmlns:a16="http://schemas.microsoft.com/office/drawing/2014/main" id="{A65BDC78-6F83-36CE-A1F8-C6349AAD90A8}"/>
              </a:ext>
            </a:extLst>
          </p:cNvPr>
          <p:cNvPicPr>
            <a:picLocks noChangeAspect="1"/>
          </p:cNvPicPr>
          <p:nvPr/>
        </p:nvPicPr>
        <p:blipFill>
          <a:blip r:embed="rId2"/>
          <a:stretch>
            <a:fillRect/>
          </a:stretch>
        </p:blipFill>
        <p:spPr>
          <a:xfrm>
            <a:off x="2004410" y="1373817"/>
            <a:ext cx="2136666" cy="4110366"/>
          </a:xfrm>
          <a:prstGeom prst="rect">
            <a:avLst/>
          </a:prstGeom>
        </p:spPr>
      </p:pic>
      <p:pic>
        <p:nvPicPr>
          <p:cNvPr id="5" name="Рисунок 4">
            <a:extLst>
              <a:ext uri="{FF2B5EF4-FFF2-40B4-BE49-F238E27FC236}">
                <a16:creationId xmlns:a16="http://schemas.microsoft.com/office/drawing/2014/main" id="{E8795727-C5DA-76BA-C7F6-551E4A041F2A}"/>
              </a:ext>
            </a:extLst>
          </p:cNvPr>
          <p:cNvPicPr>
            <a:picLocks noChangeAspect="1"/>
          </p:cNvPicPr>
          <p:nvPr/>
        </p:nvPicPr>
        <p:blipFill>
          <a:blip r:embed="rId3"/>
          <a:stretch>
            <a:fillRect/>
          </a:stretch>
        </p:blipFill>
        <p:spPr>
          <a:xfrm>
            <a:off x="6888113" y="1168084"/>
            <a:ext cx="3372825" cy="2139292"/>
          </a:xfrm>
          <a:prstGeom prst="rect">
            <a:avLst/>
          </a:prstGeom>
        </p:spPr>
      </p:pic>
      <p:sp>
        <p:nvSpPr>
          <p:cNvPr id="6" name="Текст 9">
            <a:extLst>
              <a:ext uri="{FF2B5EF4-FFF2-40B4-BE49-F238E27FC236}">
                <a16:creationId xmlns:a16="http://schemas.microsoft.com/office/drawing/2014/main" id="{D74A1497-91CD-F8A7-72F9-1D30903764D4}"/>
              </a:ext>
            </a:extLst>
          </p:cNvPr>
          <p:cNvSpPr txBox="1">
            <a:spLocks/>
          </p:cNvSpPr>
          <p:nvPr/>
        </p:nvSpPr>
        <p:spPr bwMode="auto">
          <a:xfrm>
            <a:off x="6191798" y="5017812"/>
            <a:ext cx="4765456" cy="1242333"/>
          </a:xfrm>
          <a:prstGeom prst="rect">
            <a:avLst/>
          </a:prstGeom>
        </p:spPr>
        <p:txBody>
          <a:bodyPr vert="horz" lIns="91440" tIns="45720" rIns="91440" bIns="45720" rtlCol="0" anchor="t">
            <a:normAutofit fontScale="92500" lnSpcReduction="10000"/>
          </a:bodyPr>
          <a:lstStyle>
            <a:lvl1pPr marL="0" indent="0" algn="l" defTabSz="914400">
              <a:lnSpc>
                <a:spcPct val="90000"/>
              </a:lnSpc>
              <a:spcBef>
                <a:spcPts val="1000"/>
              </a:spcBef>
              <a:buFontTx/>
              <a:buNone/>
              <a:defRPr sz="14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defRPr/>
            </a:pPr>
            <a:r>
              <a:rPr lang="ru-RU" dirty="0"/>
              <a:t>Инициализируются 5 кнопок с соответствующими языками и привязка их по </a:t>
            </a:r>
            <a:r>
              <a:rPr lang="en-US" dirty="0"/>
              <a:t>ID.</a:t>
            </a:r>
            <a:endParaRPr lang="ru-RU" dirty="0"/>
          </a:p>
          <a:p>
            <a:pPr algn="just">
              <a:defRPr/>
            </a:pPr>
            <a:r>
              <a:rPr lang="ru-RU" dirty="0"/>
              <a:t>Этот код обеспечивает функциональность для выбора языка перед входом в систему и управляет переходом на следующий экран после выбора языка.</a:t>
            </a:r>
          </a:p>
        </p:txBody>
      </p:sp>
      <p:pic>
        <p:nvPicPr>
          <p:cNvPr id="13" name="Рисунок 12">
            <a:extLst>
              <a:ext uri="{FF2B5EF4-FFF2-40B4-BE49-F238E27FC236}">
                <a16:creationId xmlns:a16="http://schemas.microsoft.com/office/drawing/2014/main" id="{9A0F7C4A-EAD0-D6E5-BCDD-EF9C1241DD8A}"/>
              </a:ext>
            </a:extLst>
          </p:cNvPr>
          <p:cNvPicPr>
            <a:picLocks noChangeAspect="1"/>
          </p:cNvPicPr>
          <p:nvPr/>
        </p:nvPicPr>
        <p:blipFill>
          <a:blip r:embed="rId4"/>
          <a:stretch>
            <a:fillRect/>
          </a:stretch>
        </p:blipFill>
        <p:spPr>
          <a:xfrm>
            <a:off x="6250425" y="3489494"/>
            <a:ext cx="4648200" cy="1346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E834C5-B503-0C54-18D2-D52673EA2263}"/>
              </a:ext>
            </a:extLst>
          </p:cNvPr>
          <p:cNvSpPr>
            <a:spLocks noGrp="1"/>
          </p:cNvSpPr>
          <p:nvPr>
            <p:ph type="title"/>
          </p:nvPr>
        </p:nvSpPr>
        <p:spPr/>
        <p:txBody>
          <a:bodyPr/>
          <a:lstStyle/>
          <a:p>
            <a:r>
              <a:rPr lang="ru-RU" dirty="0"/>
              <a:t>Экран регистрации</a:t>
            </a:r>
          </a:p>
        </p:txBody>
      </p:sp>
      <p:sp>
        <p:nvSpPr>
          <p:cNvPr id="5" name="Текст 4">
            <a:extLst>
              <a:ext uri="{FF2B5EF4-FFF2-40B4-BE49-F238E27FC236}">
                <a16:creationId xmlns:a16="http://schemas.microsoft.com/office/drawing/2014/main" id="{D5AF7E04-4BE5-C6E1-AE97-C57E9A0DEBAB}"/>
              </a:ext>
            </a:extLst>
          </p:cNvPr>
          <p:cNvSpPr>
            <a:spLocks noGrp="1"/>
          </p:cNvSpPr>
          <p:nvPr>
            <p:ph type="body" sz="quarter" idx="17"/>
          </p:nvPr>
        </p:nvSpPr>
        <p:spPr>
          <a:xfrm>
            <a:off x="479425" y="5479587"/>
            <a:ext cx="5395858" cy="1027961"/>
          </a:xfrm>
        </p:spPr>
        <p:txBody>
          <a:bodyPr>
            <a:normAutofit fontScale="92500"/>
          </a:bodyPr>
          <a:lstStyle/>
          <a:p>
            <a:pPr algn="just"/>
            <a:r>
              <a:rPr lang="ru-RU" dirty="0"/>
              <a:t>Реализован экран регистрации в приложения. Есть возможность ввести логин и пароль в соответствующие поля. После нажатия на кнопку </a:t>
            </a:r>
            <a:r>
              <a:rPr lang="en-US" dirty="0"/>
              <a:t>Login, </a:t>
            </a:r>
            <a:r>
              <a:rPr lang="ru-RU" dirty="0"/>
              <a:t>осуществится переход на главный экран. При нажатии на кнопку Назад, пользователь вернется на экран с выбором языка.</a:t>
            </a:r>
          </a:p>
          <a:p>
            <a:pPr algn="just"/>
            <a:endParaRPr lang="ru-RU" dirty="0"/>
          </a:p>
        </p:txBody>
      </p:sp>
      <p:pic>
        <p:nvPicPr>
          <p:cNvPr id="8" name="Рисунок 7">
            <a:extLst>
              <a:ext uri="{FF2B5EF4-FFF2-40B4-BE49-F238E27FC236}">
                <a16:creationId xmlns:a16="http://schemas.microsoft.com/office/drawing/2014/main" id="{CE2434DF-BD52-1A58-99D3-1D598FF577E4}"/>
              </a:ext>
            </a:extLst>
          </p:cNvPr>
          <p:cNvPicPr>
            <a:picLocks noChangeAspect="1"/>
          </p:cNvPicPr>
          <p:nvPr/>
        </p:nvPicPr>
        <p:blipFill>
          <a:blip r:embed="rId2"/>
          <a:stretch>
            <a:fillRect/>
          </a:stretch>
        </p:blipFill>
        <p:spPr>
          <a:xfrm>
            <a:off x="1851134" y="1189105"/>
            <a:ext cx="2097407" cy="4213213"/>
          </a:xfrm>
          <a:prstGeom prst="rect">
            <a:avLst/>
          </a:prstGeom>
        </p:spPr>
      </p:pic>
      <p:pic>
        <p:nvPicPr>
          <p:cNvPr id="9" name="Рисунок 8">
            <a:extLst>
              <a:ext uri="{FF2B5EF4-FFF2-40B4-BE49-F238E27FC236}">
                <a16:creationId xmlns:a16="http://schemas.microsoft.com/office/drawing/2014/main" id="{C259E8F9-2180-C574-A9FB-BE638641BEF0}"/>
              </a:ext>
            </a:extLst>
          </p:cNvPr>
          <p:cNvPicPr>
            <a:picLocks noChangeAspect="1"/>
          </p:cNvPicPr>
          <p:nvPr/>
        </p:nvPicPr>
        <p:blipFill>
          <a:blip r:embed="rId3"/>
          <a:stretch>
            <a:fillRect/>
          </a:stretch>
        </p:blipFill>
        <p:spPr>
          <a:xfrm>
            <a:off x="5960570" y="2004891"/>
            <a:ext cx="2451757" cy="2516848"/>
          </a:xfrm>
          <a:prstGeom prst="rect">
            <a:avLst/>
          </a:prstGeom>
        </p:spPr>
      </p:pic>
      <p:pic>
        <p:nvPicPr>
          <p:cNvPr id="10" name="Рисунок 9">
            <a:extLst>
              <a:ext uri="{FF2B5EF4-FFF2-40B4-BE49-F238E27FC236}">
                <a16:creationId xmlns:a16="http://schemas.microsoft.com/office/drawing/2014/main" id="{6C25D61C-D512-FE9B-7853-6B10A229CBD3}"/>
              </a:ext>
            </a:extLst>
          </p:cNvPr>
          <p:cNvPicPr>
            <a:picLocks noChangeAspect="1"/>
          </p:cNvPicPr>
          <p:nvPr/>
        </p:nvPicPr>
        <p:blipFill>
          <a:blip r:embed="rId4"/>
          <a:stretch>
            <a:fillRect/>
          </a:stretch>
        </p:blipFill>
        <p:spPr>
          <a:xfrm>
            <a:off x="9280863" y="2004891"/>
            <a:ext cx="2428537" cy="2516848"/>
          </a:xfrm>
          <a:prstGeom prst="rect">
            <a:avLst/>
          </a:prstGeom>
        </p:spPr>
      </p:pic>
      <p:sp>
        <p:nvSpPr>
          <p:cNvPr id="11" name="Текст 4">
            <a:extLst>
              <a:ext uri="{FF2B5EF4-FFF2-40B4-BE49-F238E27FC236}">
                <a16:creationId xmlns:a16="http://schemas.microsoft.com/office/drawing/2014/main" id="{6688E584-B287-6CD7-C64B-E7284BBF4303}"/>
              </a:ext>
            </a:extLst>
          </p:cNvPr>
          <p:cNvSpPr txBox="1">
            <a:spLocks/>
          </p:cNvSpPr>
          <p:nvPr/>
        </p:nvSpPr>
        <p:spPr bwMode="auto">
          <a:xfrm>
            <a:off x="5960570" y="5479587"/>
            <a:ext cx="5395858" cy="1027961"/>
          </a:xfrm>
          <a:prstGeom prst="rect">
            <a:avLst/>
          </a:prstGeom>
        </p:spPr>
        <p:txBody>
          <a:bodyPr vert="horz" lIns="91440" tIns="45720" rIns="91440" bIns="45720" rtlCol="0" anchor="t">
            <a:normAutofit/>
          </a:bodyPr>
          <a:lstStyle>
            <a:lvl1pPr marL="0" indent="0" algn="l" defTabSz="914400">
              <a:lnSpc>
                <a:spcPct val="90000"/>
              </a:lnSpc>
              <a:spcBef>
                <a:spcPts val="1000"/>
              </a:spcBef>
              <a:buFontTx/>
              <a:buNone/>
              <a:defRPr sz="14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r>
              <a:rPr lang="ru-RU" dirty="0"/>
              <a:t>Также при нажатии на кнопку Глаза, можно либо скрыть пароль, либо его отобразить.</a:t>
            </a:r>
          </a:p>
        </p:txBody>
      </p:sp>
    </p:spTree>
    <p:extLst>
      <p:ext uri="{BB962C8B-B14F-4D97-AF65-F5344CB8AC3E}">
        <p14:creationId xmlns:p14="http://schemas.microsoft.com/office/powerpoint/2010/main" val="349982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Заголовок 7"/>
          <p:cNvSpPr>
            <a:spLocks noGrp="1"/>
          </p:cNvSpPr>
          <p:nvPr>
            <p:ph type="title"/>
          </p:nvPr>
        </p:nvSpPr>
        <p:spPr bwMode="auto"/>
        <p:txBody>
          <a:bodyPr/>
          <a:lstStyle/>
          <a:p>
            <a:pPr>
              <a:defRPr/>
            </a:pPr>
            <a:r>
              <a:rPr lang="ru-RU" dirty="0"/>
              <a:t>Главный экран и страница профиля</a:t>
            </a:r>
          </a:p>
        </p:txBody>
      </p:sp>
      <p:sp>
        <p:nvSpPr>
          <p:cNvPr id="11" name="Текст 10"/>
          <p:cNvSpPr>
            <a:spLocks noGrp="1"/>
          </p:cNvSpPr>
          <p:nvPr>
            <p:ph type="body" sz="quarter" idx="17"/>
          </p:nvPr>
        </p:nvSpPr>
        <p:spPr bwMode="auto">
          <a:xfrm>
            <a:off x="1015452" y="5349678"/>
            <a:ext cx="3966451" cy="1363979"/>
          </a:xfrm>
        </p:spPr>
        <p:txBody>
          <a:bodyPr/>
          <a:lstStyle/>
          <a:p>
            <a:pPr algn="just">
              <a:defRPr/>
            </a:pPr>
            <a:r>
              <a:rPr lang="ru-RU" dirty="0"/>
              <a:t>На главном экране в шапке изображен аватар пользователя, его имя. Также выводятся 3 лидера с очками. На главном экране можно выбрать интересующим упражнением.</a:t>
            </a:r>
          </a:p>
        </p:txBody>
      </p:sp>
      <p:pic>
        <p:nvPicPr>
          <p:cNvPr id="2" name="Рисунок 1">
            <a:extLst>
              <a:ext uri="{FF2B5EF4-FFF2-40B4-BE49-F238E27FC236}">
                <a16:creationId xmlns:a16="http://schemas.microsoft.com/office/drawing/2014/main" id="{43C93BFA-056E-2F1C-902A-ED25F552B2D1}"/>
              </a:ext>
            </a:extLst>
          </p:cNvPr>
          <p:cNvPicPr>
            <a:picLocks noChangeAspect="1"/>
          </p:cNvPicPr>
          <p:nvPr/>
        </p:nvPicPr>
        <p:blipFill>
          <a:blip r:embed="rId2"/>
          <a:stretch>
            <a:fillRect/>
          </a:stretch>
        </p:blipFill>
        <p:spPr>
          <a:xfrm>
            <a:off x="1919342" y="1195595"/>
            <a:ext cx="2158672" cy="4154083"/>
          </a:xfrm>
          <a:prstGeom prst="rect">
            <a:avLst/>
          </a:prstGeom>
        </p:spPr>
      </p:pic>
      <p:pic>
        <p:nvPicPr>
          <p:cNvPr id="4" name="Рисунок 3">
            <a:extLst>
              <a:ext uri="{FF2B5EF4-FFF2-40B4-BE49-F238E27FC236}">
                <a16:creationId xmlns:a16="http://schemas.microsoft.com/office/drawing/2014/main" id="{41150ABC-5933-545C-FD75-2CED071BAF58}"/>
              </a:ext>
            </a:extLst>
          </p:cNvPr>
          <p:cNvPicPr>
            <a:picLocks noChangeAspect="1"/>
          </p:cNvPicPr>
          <p:nvPr/>
        </p:nvPicPr>
        <p:blipFill>
          <a:blip r:embed="rId3"/>
          <a:stretch>
            <a:fillRect/>
          </a:stretch>
        </p:blipFill>
        <p:spPr>
          <a:xfrm>
            <a:off x="7454899" y="1195595"/>
            <a:ext cx="2193931" cy="4154083"/>
          </a:xfrm>
          <a:prstGeom prst="rect">
            <a:avLst/>
          </a:prstGeom>
        </p:spPr>
      </p:pic>
      <p:sp>
        <p:nvSpPr>
          <p:cNvPr id="5" name="Текст 10">
            <a:extLst>
              <a:ext uri="{FF2B5EF4-FFF2-40B4-BE49-F238E27FC236}">
                <a16:creationId xmlns:a16="http://schemas.microsoft.com/office/drawing/2014/main" id="{8E84D2C8-E257-AC2D-76D2-63383FC51AA2}"/>
              </a:ext>
            </a:extLst>
          </p:cNvPr>
          <p:cNvSpPr txBox="1">
            <a:spLocks/>
          </p:cNvSpPr>
          <p:nvPr/>
        </p:nvSpPr>
        <p:spPr bwMode="auto">
          <a:xfrm>
            <a:off x="6568638" y="5349678"/>
            <a:ext cx="3966451" cy="1363979"/>
          </a:xfrm>
          <a:prstGeom prst="rect">
            <a:avLst/>
          </a:prstGeom>
        </p:spPr>
        <p:txBody>
          <a:bodyPr vert="horz" lIns="91440" tIns="45720" rIns="91440" bIns="45720" rtlCol="0" anchor="t">
            <a:normAutofit/>
          </a:bodyPr>
          <a:lstStyle>
            <a:lvl1pPr marL="0" indent="0" algn="l" defTabSz="914400">
              <a:lnSpc>
                <a:spcPct val="90000"/>
              </a:lnSpc>
              <a:spcBef>
                <a:spcPts val="1000"/>
              </a:spcBef>
              <a:buFontTx/>
              <a:buNone/>
              <a:defRPr sz="14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defRPr/>
            </a:pPr>
            <a:r>
              <a:rPr lang="ru-RU" dirty="0"/>
              <a:t>При нажатии на аватар, осуществляется переход на страницу профиля, где можно сменить тему, выбрать другой язык приложения, сменить </a:t>
            </a:r>
            <a:r>
              <a:rPr lang="ru-RU" dirty="0" err="1"/>
              <a:t>аватарку</a:t>
            </a:r>
            <a:r>
              <a:rPr lang="ru-RU" dirty="0"/>
              <a:t> и выйти из учетной записи.</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6259EE00-1430-E5D8-0775-32881211251A}"/>
              </a:ext>
            </a:extLst>
          </p:cNvPr>
          <p:cNvSpPr>
            <a:spLocks noGrp="1"/>
          </p:cNvSpPr>
          <p:nvPr>
            <p:ph type="body" sz="quarter" idx="17"/>
          </p:nvPr>
        </p:nvSpPr>
        <p:spPr>
          <a:xfrm>
            <a:off x="647591" y="2158156"/>
            <a:ext cx="4534010" cy="662852"/>
          </a:xfrm>
        </p:spPr>
        <p:txBody>
          <a:bodyPr>
            <a:normAutofit lnSpcReduction="10000"/>
          </a:bodyPr>
          <a:lstStyle/>
          <a:p>
            <a:pPr algn="just"/>
            <a:r>
              <a:rPr lang="ru-RU" dirty="0"/>
              <a:t>В данном фрагменте кода реализована логика перехода на экран с упражнением – угадай животное.</a:t>
            </a:r>
          </a:p>
        </p:txBody>
      </p:sp>
      <p:pic>
        <p:nvPicPr>
          <p:cNvPr id="10" name="Рисунок 9">
            <a:extLst>
              <a:ext uri="{FF2B5EF4-FFF2-40B4-BE49-F238E27FC236}">
                <a16:creationId xmlns:a16="http://schemas.microsoft.com/office/drawing/2014/main" id="{E9FCC2E4-7F19-2D6B-012F-D487A1DA5DE6}"/>
              </a:ext>
            </a:extLst>
          </p:cNvPr>
          <p:cNvPicPr>
            <a:picLocks noChangeAspect="1"/>
          </p:cNvPicPr>
          <p:nvPr/>
        </p:nvPicPr>
        <p:blipFill>
          <a:blip r:embed="rId2"/>
          <a:stretch>
            <a:fillRect/>
          </a:stretch>
        </p:blipFill>
        <p:spPr>
          <a:xfrm>
            <a:off x="647591" y="720517"/>
            <a:ext cx="4457700" cy="1371600"/>
          </a:xfrm>
          <a:prstGeom prst="rect">
            <a:avLst/>
          </a:prstGeom>
        </p:spPr>
      </p:pic>
      <p:pic>
        <p:nvPicPr>
          <p:cNvPr id="12" name="Рисунок 11">
            <a:extLst>
              <a:ext uri="{FF2B5EF4-FFF2-40B4-BE49-F238E27FC236}">
                <a16:creationId xmlns:a16="http://schemas.microsoft.com/office/drawing/2014/main" id="{FF3D356E-0328-1488-F622-6EE42178472F}"/>
              </a:ext>
            </a:extLst>
          </p:cNvPr>
          <p:cNvPicPr>
            <a:picLocks noChangeAspect="1"/>
          </p:cNvPicPr>
          <p:nvPr/>
        </p:nvPicPr>
        <p:blipFill>
          <a:blip r:embed="rId3"/>
          <a:stretch>
            <a:fillRect/>
          </a:stretch>
        </p:blipFill>
        <p:spPr>
          <a:xfrm>
            <a:off x="647591" y="2840456"/>
            <a:ext cx="4457700" cy="1270000"/>
          </a:xfrm>
          <a:prstGeom prst="rect">
            <a:avLst/>
          </a:prstGeom>
        </p:spPr>
      </p:pic>
      <p:sp>
        <p:nvSpPr>
          <p:cNvPr id="13" name="Текст 4">
            <a:extLst>
              <a:ext uri="{FF2B5EF4-FFF2-40B4-BE49-F238E27FC236}">
                <a16:creationId xmlns:a16="http://schemas.microsoft.com/office/drawing/2014/main" id="{C652C737-B3A1-E99E-7550-C33F5C7079E4}"/>
              </a:ext>
            </a:extLst>
          </p:cNvPr>
          <p:cNvSpPr txBox="1">
            <a:spLocks/>
          </p:cNvSpPr>
          <p:nvPr/>
        </p:nvSpPr>
        <p:spPr bwMode="auto">
          <a:xfrm>
            <a:off x="571281" y="4189088"/>
            <a:ext cx="4534010" cy="662852"/>
          </a:xfrm>
          <a:prstGeom prst="rect">
            <a:avLst/>
          </a:prstGeom>
        </p:spPr>
        <p:txBody>
          <a:bodyPr vert="horz" lIns="91440" tIns="45720" rIns="91440" bIns="45720" rtlCol="0" anchor="t">
            <a:normAutofit lnSpcReduction="10000"/>
          </a:bodyPr>
          <a:lstStyle>
            <a:lvl1pPr marL="0" indent="0" algn="l" defTabSz="914400">
              <a:lnSpc>
                <a:spcPct val="90000"/>
              </a:lnSpc>
              <a:spcBef>
                <a:spcPts val="1000"/>
              </a:spcBef>
              <a:buFontTx/>
              <a:buNone/>
              <a:defRPr sz="14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r>
              <a:rPr lang="ru-RU" dirty="0"/>
              <a:t>В данном фрагменте кода реализована логика перехода на экран с упражнением – выбери правильный ответ.</a:t>
            </a:r>
          </a:p>
        </p:txBody>
      </p:sp>
      <p:pic>
        <p:nvPicPr>
          <p:cNvPr id="14" name="Рисунок 13">
            <a:extLst>
              <a:ext uri="{FF2B5EF4-FFF2-40B4-BE49-F238E27FC236}">
                <a16:creationId xmlns:a16="http://schemas.microsoft.com/office/drawing/2014/main" id="{C433FFA0-89A2-185A-4FBA-2AB2FDAA03BC}"/>
              </a:ext>
            </a:extLst>
          </p:cNvPr>
          <p:cNvPicPr>
            <a:picLocks noChangeAspect="1"/>
          </p:cNvPicPr>
          <p:nvPr/>
        </p:nvPicPr>
        <p:blipFill>
          <a:blip r:embed="rId4"/>
          <a:stretch>
            <a:fillRect/>
          </a:stretch>
        </p:blipFill>
        <p:spPr>
          <a:xfrm>
            <a:off x="6783989" y="706120"/>
            <a:ext cx="4646642" cy="1371599"/>
          </a:xfrm>
          <a:prstGeom prst="rect">
            <a:avLst/>
          </a:prstGeom>
        </p:spPr>
      </p:pic>
      <p:sp>
        <p:nvSpPr>
          <p:cNvPr id="15" name="Текст 4">
            <a:extLst>
              <a:ext uri="{FF2B5EF4-FFF2-40B4-BE49-F238E27FC236}">
                <a16:creationId xmlns:a16="http://schemas.microsoft.com/office/drawing/2014/main" id="{B882F9CB-796B-5CBA-2576-4C6E3634101F}"/>
              </a:ext>
            </a:extLst>
          </p:cNvPr>
          <p:cNvSpPr txBox="1">
            <a:spLocks/>
          </p:cNvSpPr>
          <p:nvPr/>
        </p:nvSpPr>
        <p:spPr bwMode="auto">
          <a:xfrm>
            <a:off x="6783989" y="2119958"/>
            <a:ext cx="4534010" cy="662852"/>
          </a:xfrm>
          <a:prstGeom prst="rect">
            <a:avLst/>
          </a:prstGeom>
        </p:spPr>
        <p:txBody>
          <a:bodyPr vert="horz" lIns="91440" tIns="45720" rIns="91440" bIns="45720" rtlCol="0" anchor="t">
            <a:normAutofit/>
          </a:bodyPr>
          <a:lstStyle>
            <a:lvl1pPr marL="0" indent="0" algn="l" defTabSz="914400">
              <a:lnSpc>
                <a:spcPct val="90000"/>
              </a:lnSpc>
              <a:spcBef>
                <a:spcPts val="1000"/>
              </a:spcBef>
              <a:buFontTx/>
              <a:buNone/>
              <a:defRPr sz="14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r>
              <a:rPr lang="ru-RU" dirty="0"/>
              <a:t>В данном фрагменте кода реализована логика перехода на экран с аудированием.</a:t>
            </a:r>
          </a:p>
        </p:txBody>
      </p:sp>
      <p:pic>
        <p:nvPicPr>
          <p:cNvPr id="16" name="Рисунок 15">
            <a:extLst>
              <a:ext uri="{FF2B5EF4-FFF2-40B4-BE49-F238E27FC236}">
                <a16:creationId xmlns:a16="http://schemas.microsoft.com/office/drawing/2014/main" id="{930F1D9C-395C-47EE-E579-D1816E2545CD}"/>
              </a:ext>
            </a:extLst>
          </p:cNvPr>
          <p:cNvPicPr>
            <a:picLocks noChangeAspect="1"/>
          </p:cNvPicPr>
          <p:nvPr/>
        </p:nvPicPr>
        <p:blipFill>
          <a:blip r:embed="rId5"/>
          <a:stretch>
            <a:fillRect/>
          </a:stretch>
        </p:blipFill>
        <p:spPr>
          <a:xfrm>
            <a:off x="6783989" y="2633245"/>
            <a:ext cx="4646642" cy="1314702"/>
          </a:xfrm>
          <a:prstGeom prst="rect">
            <a:avLst/>
          </a:prstGeom>
        </p:spPr>
      </p:pic>
      <p:sp>
        <p:nvSpPr>
          <p:cNvPr id="17" name="Текст 4">
            <a:extLst>
              <a:ext uri="{FF2B5EF4-FFF2-40B4-BE49-F238E27FC236}">
                <a16:creationId xmlns:a16="http://schemas.microsoft.com/office/drawing/2014/main" id="{3739A745-8CE4-AB81-1916-4132E2657202}"/>
              </a:ext>
            </a:extLst>
          </p:cNvPr>
          <p:cNvSpPr txBox="1">
            <a:spLocks/>
          </p:cNvSpPr>
          <p:nvPr/>
        </p:nvSpPr>
        <p:spPr bwMode="auto">
          <a:xfrm>
            <a:off x="6783989" y="4096059"/>
            <a:ext cx="4534010" cy="662852"/>
          </a:xfrm>
          <a:prstGeom prst="rect">
            <a:avLst/>
          </a:prstGeom>
        </p:spPr>
        <p:txBody>
          <a:bodyPr vert="horz" lIns="91440" tIns="45720" rIns="91440" bIns="45720" rtlCol="0" anchor="t">
            <a:normAutofit lnSpcReduction="10000"/>
          </a:bodyPr>
          <a:lstStyle>
            <a:lvl1pPr marL="0" indent="0" algn="l" defTabSz="914400">
              <a:lnSpc>
                <a:spcPct val="90000"/>
              </a:lnSpc>
              <a:spcBef>
                <a:spcPts val="1000"/>
              </a:spcBef>
              <a:buFontTx/>
              <a:buNone/>
              <a:defRPr sz="14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r>
              <a:rPr lang="ru-RU" dirty="0"/>
              <a:t>В данном фрагменте кода реализована логика перехода на экран с профилем пользователя.</a:t>
            </a:r>
          </a:p>
        </p:txBody>
      </p:sp>
      <p:sp>
        <p:nvSpPr>
          <p:cNvPr id="19" name="TextBox 18">
            <a:extLst>
              <a:ext uri="{FF2B5EF4-FFF2-40B4-BE49-F238E27FC236}">
                <a16:creationId xmlns:a16="http://schemas.microsoft.com/office/drawing/2014/main" id="{C6725385-4B45-0D95-4976-FF5AA1C01622}"/>
              </a:ext>
            </a:extLst>
          </p:cNvPr>
          <p:cNvSpPr txBox="1"/>
          <p:nvPr/>
        </p:nvSpPr>
        <p:spPr bwMode="auto">
          <a:xfrm>
            <a:off x="2486490" y="5211207"/>
            <a:ext cx="7219020" cy="738664"/>
          </a:xfrm>
          <a:prstGeom prst="rect">
            <a:avLst/>
          </a:prstGeom>
          <a:noFill/>
        </p:spPr>
        <p:txBody>
          <a:bodyPr wrap="square">
            <a:spAutoFit/>
          </a:bodyPr>
          <a:lstStyle/>
          <a:p>
            <a:pPr algn="just"/>
            <a:r>
              <a:rPr lang="ru-RU" sz="1400" dirty="0"/>
              <a:t>Этот код обеспечивает навигацию пользователя по различным функциям приложения с помощью кнопок на главном экране.</a:t>
            </a:r>
          </a:p>
          <a:p>
            <a:pPr algn="just"/>
            <a:r>
              <a:rPr lang="ru-RU" sz="1400" dirty="0"/>
              <a:t>Во всех классах используется привязка по I</a:t>
            </a:r>
            <a:r>
              <a:rPr lang="en-US" sz="1400" dirty="0"/>
              <a:t>D </a:t>
            </a:r>
            <a:r>
              <a:rPr lang="ru-RU" sz="1400" dirty="0"/>
              <a:t>к нужному </a:t>
            </a:r>
            <a:r>
              <a:rPr lang="en-US" sz="1400" dirty="0"/>
              <a:t>.xml </a:t>
            </a:r>
            <a:r>
              <a:rPr lang="ru-RU" sz="1400" dirty="0"/>
              <a:t>файлу.</a:t>
            </a:r>
          </a:p>
        </p:txBody>
      </p:sp>
    </p:spTree>
    <p:extLst>
      <p:ext uri="{BB962C8B-B14F-4D97-AF65-F5344CB8AC3E}">
        <p14:creationId xmlns:p14="http://schemas.microsoft.com/office/powerpoint/2010/main" val="3401704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43A02C27-0EE2-827A-CB71-DF09B82F1060}"/>
              </a:ext>
            </a:extLst>
          </p:cNvPr>
          <p:cNvSpPr>
            <a:spLocks noGrp="1"/>
          </p:cNvSpPr>
          <p:nvPr>
            <p:ph type="body" sz="quarter" idx="17"/>
          </p:nvPr>
        </p:nvSpPr>
        <p:spPr>
          <a:xfrm>
            <a:off x="384832" y="2341202"/>
            <a:ext cx="5154120" cy="3386936"/>
          </a:xfrm>
        </p:spPr>
        <p:txBody>
          <a:bodyPr>
            <a:normAutofit/>
          </a:bodyPr>
          <a:lstStyle/>
          <a:p>
            <a:r>
              <a:rPr lang="ru-RU" dirty="0"/>
              <a:t>Код экрана профиля выглядит следующим образом.</a:t>
            </a:r>
          </a:p>
          <a:p>
            <a:pPr algn="l">
              <a:buFont typeface="+mj-lt"/>
              <a:buAutoNum type="arabicPeriod"/>
            </a:pPr>
            <a:r>
              <a:rPr lang="en" dirty="0"/>
              <a:t>protected void </a:t>
            </a:r>
            <a:r>
              <a:rPr lang="en" dirty="0" err="1"/>
              <a:t>onCreate</a:t>
            </a:r>
            <a:r>
              <a:rPr lang="en" dirty="0"/>
              <a:t>(Bundle </a:t>
            </a:r>
            <a:r>
              <a:rPr lang="en" dirty="0" err="1"/>
              <a:t>savedInstanceState</a:t>
            </a:r>
            <a:r>
              <a:rPr lang="en" dirty="0"/>
              <a:t>) - </a:t>
            </a:r>
            <a:r>
              <a:rPr lang="ru-RU" dirty="0"/>
              <a:t>метод жизненного цикла, вызываемый при создании активности</a:t>
            </a:r>
            <a:r>
              <a:rPr lang="en" dirty="0"/>
              <a:t>.</a:t>
            </a:r>
          </a:p>
          <a:p>
            <a:pPr algn="l">
              <a:buFont typeface="+mj-lt"/>
              <a:buAutoNum type="arabicPeriod"/>
            </a:pPr>
            <a:r>
              <a:rPr lang="en" dirty="0"/>
              <a:t>Button </a:t>
            </a:r>
            <a:r>
              <a:rPr lang="en" dirty="0" err="1"/>
              <a:t>changeLangButton</a:t>
            </a:r>
            <a:r>
              <a:rPr lang="en" dirty="0"/>
              <a:t> = </a:t>
            </a:r>
            <a:r>
              <a:rPr lang="en" dirty="0" err="1"/>
              <a:t>findViewById</a:t>
            </a:r>
            <a:r>
              <a:rPr lang="en" dirty="0"/>
              <a:t>(</a:t>
            </a:r>
            <a:r>
              <a:rPr lang="en" dirty="0" err="1"/>
              <a:t>R.id.changeLangButton</a:t>
            </a:r>
            <a:r>
              <a:rPr lang="en" dirty="0"/>
              <a:t>)- </a:t>
            </a:r>
            <a:r>
              <a:rPr lang="ru-RU" dirty="0"/>
              <a:t>находим кнопку по ее </a:t>
            </a:r>
            <a:r>
              <a:rPr lang="en" dirty="0"/>
              <a:t>ID </a:t>
            </a:r>
            <a:r>
              <a:rPr lang="ru-RU" dirty="0"/>
              <a:t>в макете активности.</a:t>
            </a:r>
          </a:p>
          <a:p>
            <a:pPr algn="l">
              <a:buFont typeface="+mj-lt"/>
              <a:buAutoNum type="arabicPeriod"/>
            </a:pPr>
            <a:r>
              <a:rPr lang="en" dirty="0" err="1"/>
              <a:t>changeLangButton.setOnClickListener</a:t>
            </a:r>
            <a:r>
              <a:rPr lang="en" dirty="0"/>
              <a:t>(new </a:t>
            </a:r>
            <a:r>
              <a:rPr lang="en" dirty="0" err="1"/>
              <a:t>View.OnClickListener</a:t>
            </a:r>
            <a:r>
              <a:rPr lang="en" dirty="0"/>
              <a:t>() - </a:t>
            </a:r>
            <a:r>
              <a:rPr lang="ru-RU" dirty="0"/>
              <a:t>При клике на кнопку создается новый </a:t>
            </a:r>
            <a:r>
              <a:rPr lang="ru-RU" dirty="0" err="1"/>
              <a:t>интент</a:t>
            </a:r>
            <a:r>
              <a:rPr lang="ru-RU" dirty="0"/>
              <a:t> для перехода на экран выбора языка (</a:t>
            </a:r>
            <a:r>
              <a:rPr lang="en" dirty="0" err="1"/>
              <a:t>LanguageSelect</a:t>
            </a:r>
            <a:r>
              <a:rPr lang="en" dirty="0"/>
              <a:t>).</a:t>
            </a:r>
          </a:p>
          <a:p>
            <a:br>
              <a:rPr lang="en" dirty="0"/>
            </a:br>
            <a:endParaRPr lang="ru-RU" dirty="0"/>
          </a:p>
        </p:txBody>
      </p:sp>
      <p:pic>
        <p:nvPicPr>
          <p:cNvPr id="9" name="Рисунок 8">
            <a:extLst>
              <a:ext uri="{FF2B5EF4-FFF2-40B4-BE49-F238E27FC236}">
                <a16:creationId xmlns:a16="http://schemas.microsoft.com/office/drawing/2014/main" id="{339F7CCA-63C1-73C4-19BD-A4BB5C1DB859}"/>
              </a:ext>
            </a:extLst>
          </p:cNvPr>
          <p:cNvPicPr>
            <a:picLocks noChangeAspect="1"/>
          </p:cNvPicPr>
          <p:nvPr/>
        </p:nvPicPr>
        <p:blipFill>
          <a:blip r:embed="rId2"/>
          <a:stretch>
            <a:fillRect/>
          </a:stretch>
        </p:blipFill>
        <p:spPr>
          <a:xfrm>
            <a:off x="5839999" y="1788839"/>
            <a:ext cx="5872576" cy="3280322"/>
          </a:xfrm>
          <a:prstGeom prst="rect">
            <a:avLst/>
          </a:prstGeom>
        </p:spPr>
      </p:pic>
    </p:spTree>
    <p:extLst>
      <p:ext uri="{BB962C8B-B14F-4D97-AF65-F5344CB8AC3E}">
        <p14:creationId xmlns:p14="http://schemas.microsoft.com/office/powerpoint/2010/main" val="4213466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3F3FB4-B5FD-3F68-9682-FBE18F514ADC}"/>
              </a:ext>
            </a:extLst>
          </p:cNvPr>
          <p:cNvSpPr>
            <a:spLocks noGrp="1"/>
          </p:cNvSpPr>
          <p:nvPr>
            <p:ph type="title"/>
          </p:nvPr>
        </p:nvSpPr>
        <p:spPr/>
        <p:txBody>
          <a:bodyPr/>
          <a:lstStyle/>
          <a:p>
            <a:r>
              <a:rPr lang="ru-RU" dirty="0"/>
              <a:t>Упражнение – угадай животное</a:t>
            </a:r>
          </a:p>
        </p:txBody>
      </p:sp>
      <p:sp>
        <p:nvSpPr>
          <p:cNvPr id="5" name="Текст 4">
            <a:extLst>
              <a:ext uri="{FF2B5EF4-FFF2-40B4-BE49-F238E27FC236}">
                <a16:creationId xmlns:a16="http://schemas.microsoft.com/office/drawing/2014/main" id="{C26AA449-F6AC-E677-33FB-981227446CC1}"/>
              </a:ext>
            </a:extLst>
          </p:cNvPr>
          <p:cNvSpPr>
            <a:spLocks noGrp="1"/>
          </p:cNvSpPr>
          <p:nvPr>
            <p:ph type="body" sz="quarter" idx="17"/>
          </p:nvPr>
        </p:nvSpPr>
        <p:spPr>
          <a:xfrm>
            <a:off x="3148263" y="5035586"/>
            <a:ext cx="5413307" cy="1822414"/>
          </a:xfrm>
        </p:spPr>
        <p:txBody>
          <a:bodyPr>
            <a:normAutofit fontScale="92500" lnSpcReduction="10000"/>
          </a:bodyPr>
          <a:lstStyle/>
          <a:p>
            <a:pPr algn="just"/>
            <a:r>
              <a:rPr lang="ru-RU" dirty="0"/>
              <a:t>Экран выглядит следующим образом. На нем присутствует изображение животного, поле для ввода ответа с кнопкой. </a:t>
            </a:r>
          </a:p>
          <a:p>
            <a:pPr algn="just"/>
            <a:r>
              <a:rPr lang="ru-RU" dirty="0"/>
              <a:t>Если пользователей введет неверный ответ, то появляется следующий экран с текстом о том, что ответ неправильный. Предлагается выбор: пойти дальше или повторить попытку.</a:t>
            </a:r>
          </a:p>
          <a:p>
            <a:pPr algn="just"/>
            <a:r>
              <a:rPr lang="ru-RU" dirty="0"/>
              <a:t>Если отгадать животное, то открывается экран с поздравлениями. </a:t>
            </a:r>
          </a:p>
          <a:p>
            <a:pPr algn="just"/>
            <a:r>
              <a:rPr lang="ru-RU" dirty="0"/>
              <a:t>При нажатии на кнопку Назад, отобразится главный экран.</a:t>
            </a:r>
          </a:p>
        </p:txBody>
      </p:sp>
      <p:pic>
        <p:nvPicPr>
          <p:cNvPr id="9" name="Рисунок 8">
            <a:extLst>
              <a:ext uri="{FF2B5EF4-FFF2-40B4-BE49-F238E27FC236}">
                <a16:creationId xmlns:a16="http://schemas.microsoft.com/office/drawing/2014/main" id="{991CAC4F-5ADA-69F2-7D46-A5EE84668D98}"/>
              </a:ext>
            </a:extLst>
          </p:cNvPr>
          <p:cNvPicPr>
            <a:picLocks noChangeAspect="1"/>
          </p:cNvPicPr>
          <p:nvPr/>
        </p:nvPicPr>
        <p:blipFill>
          <a:blip r:embed="rId2"/>
          <a:stretch>
            <a:fillRect/>
          </a:stretch>
        </p:blipFill>
        <p:spPr>
          <a:xfrm>
            <a:off x="1023662" y="1168084"/>
            <a:ext cx="1877191" cy="3773734"/>
          </a:xfrm>
          <a:prstGeom prst="rect">
            <a:avLst/>
          </a:prstGeom>
        </p:spPr>
      </p:pic>
      <p:pic>
        <p:nvPicPr>
          <p:cNvPr id="12" name="Рисунок 11">
            <a:extLst>
              <a:ext uri="{FF2B5EF4-FFF2-40B4-BE49-F238E27FC236}">
                <a16:creationId xmlns:a16="http://schemas.microsoft.com/office/drawing/2014/main" id="{768D88BC-BCD8-DDF7-03B7-E64958388510}"/>
              </a:ext>
            </a:extLst>
          </p:cNvPr>
          <p:cNvPicPr>
            <a:picLocks noChangeAspect="1"/>
          </p:cNvPicPr>
          <p:nvPr/>
        </p:nvPicPr>
        <p:blipFill>
          <a:blip r:embed="rId3"/>
          <a:stretch>
            <a:fillRect/>
          </a:stretch>
        </p:blipFill>
        <p:spPr>
          <a:xfrm>
            <a:off x="4911484" y="1168084"/>
            <a:ext cx="1886867" cy="3773734"/>
          </a:xfrm>
          <a:prstGeom prst="rect">
            <a:avLst/>
          </a:prstGeom>
        </p:spPr>
      </p:pic>
      <p:pic>
        <p:nvPicPr>
          <p:cNvPr id="13" name="Рисунок 12">
            <a:extLst>
              <a:ext uri="{FF2B5EF4-FFF2-40B4-BE49-F238E27FC236}">
                <a16:creationId xmlns:a16="http://schemas.microsoft.com/office/drawing/2014/main" id="{64CF2910-A813-FCF4-DC15-6B96B3EB354B}"/>
              </a:ext>
            </a:extLst>
          </p:cNvPr>
          <p:cNvPicPr>
            <a:picLocks noChangeAspect="1"/>
          </p:cNvPicPr>
          <p:nvPr/>
        </p:nvPicPr>
        <p:blipFill>
          <a:blip r:embed="rId4"/>
          <a:stretch>
            <a:fillRect/>
          </a:stretch>
        </p:blipFill>
        <p:spPr>
          <a:xfrm>
            <a:off x="8808982" y="1170970"/>
            <a:ext cx="1877191" cy="3770848"/>
          </a:xfrm>
          <a:prstGeom prst="rect">
            <a:avLst/>
          </a:prstGeom>
        </p:spPr>
      </p:pic>
    </p:spTree>
    <p:extLst>
      <p:ext uri="{BB962C8B-B14F-4D97-AF65-F5344CB8AC3E}">
        <p14:creationId xmlns:p14="http://schemas.microsoft.com/office/powerpoint/2010/main" val="1413934286"/>
      </p:ext>
    </p:extLst>
  </p:cSld>
  <p:clrMapOvr>
    <a:masterClrMapping/>
  </p:clrMapOvr>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Arial"/>
        <a:cs typeface="Arial"/>
      </a:majorFont>
      <a:minorFont>
        <a:latin typeface="Montserrat"/>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748</TotalTime>
  <Words>808</Words>
  <Application>Microsoft Macintosh PowerPoint</Application>
  <DocSecurity>0</DocSecurity>
  <PresentationFormat>Широкоэкранный</PresentationFormat>
  <Paragraphs>53</Paragraphs>
  <Slides>12</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12</vt:i4>
      </vt:variant>
    </vt:vector>
  </HeadingPairs>
  <TitlesOfParts>
    <vt:vector size="16" baseType="lpstr">
      <vt:lpstr>Arial</vt:lpstr>
      <vt:lpstr>Montserrat</vt:lpstr>
      <vt:lpstr>Montserrat SemiBold</vt:lpstr>
      <vt:lpstr>Тема Office</vt:lpstr>
      <vt:lpstr>Разработка мобильного приложения под Android</vt:lpstr>
      <vt:lpstr>Загрузочный экран</vt:lpstr>
      <vt:lpstr>Экран приветствия</vt:lpstr>
      <vt:lpstr>Экран выбора языка</vt:lpstr>
      <vt:lpstr>Экран регистрации</vt:lpstr>
      <vt:lpstr>Главный экран и страница профиля</vt:lpstr>
      <vt:lpstr>Презентация PowerPoint</vt:lpstr>
      <vt:lpstr>Презентация PowerPoint</vt:lpstr>
      <vt:lpstr>Упражнение – угадай животное</vt:lpstr>
      <vt:lpstr>Презентация PowerPoint</vt:lpstr>
      <vt:lpstr>Упражнение – выбери правильный ответ</vt:lpstr>
      <vt:lpstr>Экран аудирования</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 [v4]</dc:creator>
  <cp:keywords/>
  <dc:description/>
  <cp:lastModifiedBy>Ovsyannikov</cp:lastModifiedBy>
  <cp:revision>21</cp:revision>
  <dcterms:created xsi:type="dcterms:W3CDTF">2023-04-19T21:39:12Z</dcterms:created>
  <dcterms:modified xsi:type="dcterms:W3CDTF">2024-04-17T18:34:43Z</dcterms:modified>
  <cp:category/>
  <dc:identifier/>
  <cp:contentStatus/>
  <dc:language/>
  <cp:version/>
</cp:coreProperties>
</file>